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80" r:id="rId3"/>
    <p:sldId id="281" r:id="rId4"/>
    <p:sldId id="282" r:id="rId5"/>
    <p:sldId id="262" r:id="rId6"/>
    <p:sldId id="263" r:id="rId7"/>
    <p:sldId id="264" r:id="rId8"/>
    <p:sldId id="265" r:id="rId9"/>
    <p:sldId id="283" r:id="rId10"/>
    <p:sldId id="266" r:id="rId11"/>
    <p:sldId id="267" r:id="rId12"/>
    <p:sldId id="268" r:id="rId13"/>
    <p:sldId id="269" r:id="rId14"/>
    <p:sldId id="270" r:id="rId15"/>
    <p:sldId id="271" r:id="rId16"/>
    <p:sldId id="28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0C0D"/>
    <a:srgbClr val="E6212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4" d="100"/>
          <a:sy n="84" d="100"/>
        </p:scale>
        <p:origin x="53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E13A7-FDEF-46B1-B5C3-81388B2646F6}" type="datetimeFigureOut">
              <a:rPr lang="zh-CN" altLang="en-US" smtClean="0"/>
              <a:t>2021/11/5 Friday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588E5-EC3F-4495-A6FB-1AAD7034FC10}" type="slidenum">
              <a:rPr lang="zh-CN" altLang="en-US" smtClean="0"/>
              <a:t>‹#›</a:t>
            </a:fld>
            <a:endParaRPr lang="zh-CN" altLang="en-US"/>
          </a:p>
        </p:txBody>
      </p:sp>
    </p:spTree>
    <p:extLst>
      <p:ext uri="{BB962C8B-B14F-4D97-AF65-F5344CB8AC3E}">
        <p14:creationId xmlns:p14="http://schemas.microsoft.com/office/powerpoint/2010/main" val="2072608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a:t>
            </a:fld>
            <a:endParaRPr lang="zh-CN" altLang="en-US"/>
          </a:p>
        </p:txBody>
      </p:sp>
    </p:spTree>
    <p:extLst>
      <p:ext uri="{BB962C8B-B14F-4D97-AF65-F5344CB8AC3E}">
        <p14:creationId xmlns:p14="http://schemas.microsoft.com/office/powerpoint/2010/main" val="1597319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10</a:t>
            </a:fld>
            <a:endParaRPr lang="zh-CN" altLang="en-US"/>
          </a:p>
        </p:txBody>
      </p:sp>
    </p:spTree>
    <p:extLst>
      <p:ext uri="{BB962C8B-B14F-4D97-AF65-F5344CB8AC3E}">
        <p14:creationId xmlns:p14="http://schemas.microsoft.com/office/powerpoint/2010/main" val="107724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11</a:t>
            </a:fld>
            <a:endParaRPr lang="zh-CN" altLang="en-US"/>
          </a:p>
        </p:txBody>
      </p:sp>
    </p:spTree>
    <p:extLst>
      <p:ext uri="{BB962C8B-B14F-4D97-AF65-F5344CB8AC3E}">
        <p14:creationId xmlns:p14="http://schemas.microsoft.com/office/powerpoint/2010/main" val="137447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12</a:t>
            </a:fld>
            <a:endParaRPr lang="zh-CN" altLang="en-US"/>
          </a:p>
        </p:txBody>
      </p:sp>
    </p:spTree>
    <p:extLst>
      <p:ext uri="{BB962C8B-B14F-4D97-AF65-F5344CB8AC3E}">
        <p14:creationId xmlns:p14="http://schemas.microsoft.com/office/powerpoint/2010/main" val="595421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13</a:t>
            </a:fld>
            <a:endParaRPr lang="zh-CN" altLang="en-US"/>
          </a:p>
        </p:txBody>
      </p:sp>
    </p:spTree>
    <p:extLst>
      <p:ext uri="{BB962C8B-B14F-4D97-AF65-F5344CB8AC3E}">
        <p14:creationId xmlns:p14="http://schemas.microsoft.com/office/powerpoint/2010/main" val="506163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14</a:t>
            </a:fld>
            <a:endParaRPr lang="zh-CN" altLang="en-US"/>
          </a:p>
        </p:txBody>
      </p:sp>
    </p:spTree>
    <p:extLst>
      <p:ext uri="{BB962C8B-B14F-4D97-AF65-F5344CB8AC3E}">
        <p14:creationId xmlns:p14="http://schemas.microsoft.com/office/powerpoint/2010/main" val="2954179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15</a:t>
            </a:fld>
            <a:endParaRPr lang="zh-CN" altLang="en-US"/>
          </a:p>
        </p:txBody>
      </p:sp>
    </p:spTree>
    <p:extLst>
      <p:ext uri="{BB962C8B-B14F-4D97-AF65-F5344CB8AC3E}">
        <p14:creationId xmlns:p14="http://schemas.microsoft.com/office/powerpoint/2010/main" val="154355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2</a:t>
            </a:fld>
            <a:endParaRPr lang="zh-CN" altLang="en-US"/>
          </a:p>
        </p:txBody>
      </p:sp>
    </p:spTree>
    <p:extLst>
      <p:ext uri="{BB962C8B-B14F-4D97-AF65-F5344CB8AC3E}">
        <p14:creationId xmlns:p14="http://schemas.microsoft.com/office/powerpoint/2010/main" val="5674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3</a:t>
            </a:fld>
            <a:endParaRPr lang="zh-CN" altLang="en-US"/>
          </a:p>
        </p:txBody>
      </p:sp>
    </p:spTree>
    <p:extLst>
      <p:ext uri="{BB962C8B-B14F-4D97-AF65-F5344CB8AC3E}">
        <p14:creationId xmlns:p14="http://schemas.microsoft.com/office/powerpoint/2010/main" val="2609795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4</a:t>
            </a:fld>
            <a:endParaRPr lang="zh-CN" altLang="en-US"/>
          </a:p>
        </p:txBody>
      </p:sp>
    </p:spTree>
    <p:extLst>
      <p:ext uri="{BB962C8B-B14F-4D97-AF65-F5344CB8AC3E}">
        <p14:creationId xmlns:p14="http://schemas.microsoft.com/office/powerpoint/2010/main" val="353461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5</a:t>
            </a:fld>
            <a:endParaRPr lang="zh-CN" altLang="en-US"/>
          </a:p>
        </p:txBody>
      </p:sp>
    </p:spTree>
    <p:extLst>
      <p:ext uri="{BB962C8B-B14F-4D97-AF65-F5344CB8AC3E}">
        <p14:creationId xmlns:p14="http://schemas.microsoft.com/office/powerpoint/2010/main" val="2799042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6</a:t>
            </a:fld>
            <a:endParaRPr lang="zh-CN" altLang="en-US"/>
          </a:p>
        </p:txBody>
      </p:sp>
    </p:spTree>
    <p:extLst>
      <p:ext uri="{BB962C8B-B14F-4D97-AF65-F5344CB8AC3E}">
        <p14:creationId xmlns:p14="http://schemas.microsoft.com/office/powerpoint/2010/main" val="3057127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7</a:t>
            </a:fld>
            <a:endParaRPr lang="zh-CN" altLang="en-US"/>
          </a:p>
        </p:txBody>
      </p:sp>
    </p:spTree>
    <p:extLst>
      <p:ext uri="{BB962C8B-B14F-4D97-AF65-F5344CB8AC3E}">
        <p14:creationId xmlns:p14="http://schemas.microsoft.com/office/powerpoint/2010/main" val="164923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8</a:t>
            </a:fld>
            <a:endParaRPr lang="zh-CN" altLang="en-US"/>
          </a:p>
        </p:txBody>
      </p:sp>
    </p:spTree>
    <p:extLst>
      <p:ext uri="{BB962C8B-B14F-4D97-AF65-F5344CB8AC3E}">
        <p14:creationId xmlns:p14="http://schemas.microsoft.com/office/powerpoint/2010/main" val="667725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85588E5-EC3F-4495-A6FB-1AAD7034FC10}" type="slidenum">
              <a:rPr lang="zh-CN" altLang="en-US" smtClean="0"/>
              <a:t>9</a:t>
            </a:fld>
            <a:endParaRPr lang="zh-CN" altLang="en-US"/>
          </a:p>
        </p:txBody>
      </p:sp>
    </p:spTree>
    <p:extLst>
      <p:ext uri="{BB962C8B-B14F-4D97-AF65-F5344CB8AC3E}">
        <p14:creationId xmlns:p14="http://schemas.microsoft.com/office/powerpoint/2010/main" val="3650636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2021/11/5 Friday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16="http://schemas.microsoft.com/office/drawing/2014/main"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2021/11/5 Friday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矩形 5">
            <a:extLst>
              <a:ext uri="{FF2B5EF4-FFF2-40B4-BE49-F238E27FC236}">
                <a16:creationId xmlns:a16="http://schemas.microsoft.com/office/drawing/2014/main" id="{8AEEB926-BA85-4DAC-8F91-F88010389A90}"/>
              </a:ext>
            </a:extLst>
          </p:cNvPr>
          <p:cNvSpPr/>
          <p:nvPr userDrawn="1"/>
        </p:nvSpPr>
        <p:spPr>
          <a:xfrm>
            <a:off x="0" y="6492874"/>
            <a:ext cx="12192000" cy="365126"/>
          </a:xfrm>
          <a:prstGeom prst="rect">
            <a:avLst/>
          </a:prstGeom>
          <a:solidFill>
            <a:srgbClr val="E60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2021/11/5 Friday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文本框 6"/>
          <p:cNvSpPr txBox="1"/>
          <p:nvPr userDrawn="1"/>
        </p:nvSpPr>
        <p:spPr>
          <a:xfrm>
            <a:off x="0" y="8235"/>
            <a:ext cx="67862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 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 </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p>
          <a:p>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免费</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模板免费下载</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教程</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素材</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雷锋</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网</a:t>
            </a:r>
            <a:r>
              <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-WWW.LFPPT.COM PPT</a:t>
            </a:r>
            <a:r>
              <a:rPr lang="zh-CN" altLang="en-US"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rPr>
              <a:t>课件</a:t>
            </a:r>
            <a:endParaRPr lang="en-US" altLang="zh-CN" sz="1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a:p>
            <a:endParaRPr lang="en-US" altLang="zh-CN" sz="1000" dirty="0">
              <a:solidFill>
                <a:schemeClr val="tx1">
                  <a:alpha val="0"/>
                </a:schemeClr>
              </a:solidFill>
              <a:effectLst>
                <a:outerShdw sx="1000" sy="1000" algn="ctr" rotWithShape="0">
                  <a:schemeClr val="tx1"/>
                </a:outerShdw>
              </a:effectLst>
              <a:latin typeface="微软雅黑" panose="020B0503020204020204" pitchFamily="34" charset="-122"/>
              <a:ea typeface="微软雅黑" panose="020B0503020204020204" pitchFamily="34" charset="-122"/>
              <a:sym typeface="+mn-ea"/>
            </a:endParaRPr>
          </a:p>
        </p:txBody>
      </p:sp>
    </p:spTree>
    <p:extLst>
      <p:ext uri="{BB962C8B-B14F-4D97-AF65-F5344CB8AC3E}">
        <p14:creationId xmlns:p14="http://schemas.microsoft.com/office/powerpoint/2010/main" val="3163652736"/>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0.png"/><Relationship Id="rId5" Type="http://schemas.openxmlformats.org/officeDocument/2006/relationships/image" Target="../media/image16.png"/><Relationship Id="rId4" Type="http://schemas.openxmlformats.org/officeDocument/2006/relationships/notesSlide" Target="../notesSlides/notesSlide11.xml"/><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2.xml"/><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3.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xml"/><Relationship Id="rId7" Type="http://schemas.openxmlformats.org/officeDocument/2006/relationships/image" Target="../media/image1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7.xml"/><Relationship Id="rId5" Type="http://schemas.openxmlformats.org/officeDocument/2006/relationships/slideLayout" Target="../slideLayouts/slideLayout2.xml"/><Relationship Id="rId10" Type="http://schemas.openxmlformats.org/officeDocument/2006/relationships/image" Target="../media/image11.png"/><Relationship Id="rId4" Type="http://schemas.openxmlformats.org/officeDocument/2006/relationships/tags" Target="../tags/tag8.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0" b="-320000"/>
          </a:stretch>
        </a:blipFill>
        <a:effectLst/>
      </p:bgPr>
    </p:bg>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3BED80A5-F078-4D62-B58B-AA8A5F0A8B54}"/>
              </a:ext>
            </a:extLst>
          </p:cNvPr>
          <p:cNvSpPr txBox="1"/>
          <p:nvPr/>
        </p:nvSpPr>
        <p:spPr>
          <a:xfrm>
            <a:off x="0" y="8235"/>
            <a:ext cx="6786283"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 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 </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免费</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模板下载</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模板下载</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模板免费下载</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教程</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素材</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雷锋</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网</a:t>
            </a:r>
            <a:r>
              <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-WWW.LFPPT.COM PPT</a:t>
            </a:r>
            <a:r>
              <a:rPr kumimoji="0" lang="zh-CN" altLang="en-US"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rPr>
              <a:t>课件</a:t>
            </a:r>
            <a:endParaRPr kumimoji="0" lang="en-US" altLang="zh-CN" sz="1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000" b="0" i="0" u="none" strike="noStrike" kern="1200" cap="none" spc="0" normalizeH="0" baseline="0" noProof="0" dirty="0">
              <a:ln>
                <a:noFill/>
              </a:ln>
              <a:solidFill>
                <a:prstClr val="black">
                  <a:alpha val="0"/>
                </a:prstClr>
              </a:solidFill>
              <a:effectLst>
                <a:outerShdw sx="1000" sy="1000" algn="ctr" rotWithShape="0">
                  <a:prstClr val="black"/>
                </a:outerShdw>
              </a:effectLst>
              <a:uLnTx/>
              <a:uFillTx/>
              <a:latin typeface="微软雅黑" panose="020B0503020204020204" pitchFamily="34" charset="-122"/>
              <a:ea typeface="微软雅黑" panose="020B0503020204020204" pitchFamily="34" charset="-122"/>
              <a:cs typeface="+mn-cs"/>
              <a:sym typeface="+mn-ea"/>
            </a:endParaRP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55" y="-1701"/>
            <a:ext cx="6439101" cy="1394154"/>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74661" b="10601"/>
          <a:stretch/>
        </p:blipFill>
        <p:spPr>
          <a:xfrm>
            <a:off x="-1270" y="4808078"/>
            <a:ext cx="12193270" cy="2049922"/>
          </a:xfrm>
          <a:prstGeom prst="rect">
            <a:avLst/>
          </a:prstGeom>
        </p:spPr>
      </p:pic>
      <p:pic>
        <p:nvPicPr>
          <p:cNvPr id="3" name="图片 2">
            <a:extLst>
              <a:ext uri="{FF2B5EF4-FFF2-40B4-BE49-F238E27FC236}">
                <a16:creationId xmlns:a16="http://schemas.microsoft.com/office/drawing/2014/main" id="{24ACE18A-E67C-45F5-ACBE-BD2F671A0669}"/>
              </a:ext>
            </a:extLst>
          </p:cNvPr>
          <p:cNvPicPr>
            <a:picLocks noChangeAspect="1"/>
          </p:cNvPicPr>
          <p:nvPr/>
        </p:nvPicPr>
        <p:blipFill rotWithShape="1">
          <a:blip r:embed="rId6">
            <a:extLst>
              <a:ext uri="{28A0092B-C50C-407E-A947-70E740481C1C}">
                <a14:useLocalDpi xmlns:a14="http://schemas.microsoft.com/office/drawing/2010/main" val="0"/>
              </a:ext>
            </a:extLst>
          </a:blip>
          <a:srcRect t="48013"/>
          <a:stretch/>
        </p:blipFill>
        <p:spPr>
          <a:xfrm>
            <a:off x="-1270" y="5192395"/>
            <a:ext cx="12212656" cy="1692780"/>
          </a:xfrm>
          <a:prstGeom prst="rect">
            <a:avLst/>
          </a:prstGeom>
        </p:spPr>
      </p:pic>
      <p:pic>
        <p:nvPicPr>
          <p:cNvPr id="8" name="图片 7"/>
          <p:cNvPicPr>
            <a:picLocks noChangeAspect="1"/>
          </p:cNvPicPr>
          <p:nvPr/>
        </p:nvPicPr>
        <p:blipFill rotWithShape="1">
          <a:blip r:embed="rId7" cstate="screen">
            <a:extLst>
              <a:ext uri="{28A0092B-C50C-407E-A947-70E740481C1C}">
                <a14:useLocalDpi xmlns:a14="http://schemas.microsoft.com/office/drawing/2010/main"/>
              </a:ext>
            </a:extLst>
          </a:blip>
          <a:srcRect b="4169"/>
          <a:stretch/>
        </p:blipFill>
        <p:spPr>
          <a:xfrm>
            <a:off x="-3155" y="5513705"/>
            <a:ext cx="12192000" cy="1371470"/>
          </a:xfrm>
          <a:prstGeom prst="rect">
            <a:avLst/>
          </a:prstGeom>
        </p:spPr>
      </p:pic>
      <p:sp>
        <p:nvSpPr>
          <p:cNvPr id="17" name="文本框 16">
            <a:extLst>
              <a:ext uri="{FF2B5EF4-FFF2-40B4-BE49-F238E27FC236}">
                <a16:creationId xmlns:a16="http://schemas.microsoft.com/office/drawing/2014/main" id="{390EFBA8-FACB-4621-8F4F-809C770DC217}"/>
              </a:ext>
            </a:extLst>
          </p:cNvPr>
          <p:cNvSpPr txBox="1"/>
          <p:nvPr/>
        </p:nvSpPr>
        <p:spPr>
          <a:xfrm>
            <a:off x="2738755" y="4289374"/>
            <a:ext cx="6228080" cy="521970"/>
          </a:xfrm>
          <a:prstGeom prst="rect">
            <a:avLst/>
          </a:prstGeom>
          <a:noFill/>
        </p:spPr>
        <p:txBody>
          <a:bodyPr wrap="none" rtlCol="0" anchor="t">
            <a:spAutoFit/>
          </a:bodyPr>
          <a:lstStyle/>
          <a:p>
            <a:pPr algn="ctr">
              <a:lnSpc>
                <a:spcPct val="100000"/>
              </a:lnSpc>
            </a:pPr>
            <a:r>
              <a:rPr lang="en-US" altLang="zh-CN" sz="2800" dirty="0">
                <a:solidFill>
                  <a:schemeClr val="tx1"/>
                </a:solidFill>
                <a:effectLst/>
                <a:latin typeface="汉仪超粗宋简" panose="02010600000101010101" charset="-122"/>
                <a:ea typeface="汉仪超粗宋简" panose="02010600000101010101" charset="-122"/>
                <a:cs typeface="汉仪超粗宋简" panose="02010600000101010101" charset="-122"/>
                <a:sym typeface="+mn-ea"/>
              </a:rPr>
              <a:t>——</a:t>
            </a:r>
            <a:r>
              <a:rPr lang="zh-CN" altLang="en-US" sz="2800" dirty="0">
                <a:solidFill>
                  <a:schemeClr val="tx1"/>
                </a:solidFill>
                <a:effectLst/>
                <a:latin typeface="汉仪超粗宋简" panose="02010600000101010101" charset="-122"/>
                <a:ea typeface="汉仪超粗宋简" panose="02010600000101010101" charset="-122"/>
                <a:cs typeface="汉仪超粗宋简" panose="02010600000101010101" charset="-122"/>
                <a:sym typeface="+mn-ea"/>
              </a:rPr>
              <a:t>新时代强国战略重要讲话解读</a:t>
            </a:r>
            <a:r>
              <a:rPr lang="en-US" altLang="zh-CN" sz="2800" dirty="0">
                <a:solidFill>
                  <a:schemeClr val="tx1"/>
                </a:solidFill>
                <a:effectLst/>
                <a:latin typeface="汉仪超粗宋简" panose="02010600000101010101" charset="-122"/>
                <a:ea typeface="汉仪超粗宋简" panose="02010600000101010101" charset="-122"/>
                <a:cs typeface="汉仪超粗宋简" panose="02010600000101010101" charset="-122"/>
                <a:sym typeface="+mn-ea"/>
              </a:rPr>
              <a:t>——</a:t>
            </a:r>
          </a:p>
        </p:txBody>
      </p:sp>
      <p:sp>
        <p:nvSpPr>
          <p:cNvPr id="18" name="文本框 17">
            <a:extLst>
              <a:ext uri="{FF2B5EF4-FFF2-40B4-BE49-F238E27FC236}">
                <a16:creationId xmlns:a16="http://schemas.microsoft.com/office/drawing/2014/main" id="{123AC32F-AF58-4B00-A35A-1CFB0EF1E678}"/>
              </a:ext>
            </a:extLst>
          </p:cNvPr>
          <p:cNvSpPr txBox="1"/>
          <p:nvPr/>
        </p:nvSpPr>
        <p:spPr>
          <a:xfrm>
            <a:off x="237067" y="1541545"/>
            <a:ext cx="11705590" cy="1445260"/>
          </a:xfrm>
          <a:prstGeom prst="rect">
            <a:avLst/>
          </a:prstGeom>
          <a:noFill/>
        </p:spPr>
        <p:txBody>
          <a:bodyPr wrap="square" rtlCol="0">
            <a:spAutoFit/>
          </a:bodyPr>
          <a:lstStyle/>
          <a:p>
            <a:pPr algn="ctr">
              <a:lnSpc>
                <a:spcPct val="100000"/>
              </a:lnSpc>
            </a:pPr>
            <a:r>
              <a:rPr lang="zh-CN" altLang="en-US" sz="8800" b="1" kern="1700" spc="800" dirty="0">
                <a:solidFill>
                  <a:srgbClr val="C00000"/>
                </a:solidFill>
                <a:effectLst/>
                <a:latin typeface="字魂经典雅黑" panose="00000500000000000000" charset="-122"/>
                <a:ea typeface="字魂经典雅黑" panose="00000500000000000000" charset="-122"/>
                <a:cs typeface="汉仪尚巍手书简" panose="00020600040101010101" charset="-122"/>
              </a:rPr>
              <a:t>人才强国战略</a:t>
            </a:r>
          </a:p>
        </p:txBody>
      </p:sp>
      <p:sp>
        <p:nvSpPr>
          <p:cNvPr id="19" name="圆角矩形 41">
            <a:extLst>
              <a:ext uri="{FF2B5EF4-FFF2-40B4-BE49-F238E27FC236}">
                <a16:creationId xmlns:a16="http://schemas.microsoft.com/office/drawing/2014/main" id="{D9B44643-C8C9-4D8D-8CD2-CE3B68DDDF29}"/>
              </a:ext>
            </a:extLst>
          </p:cNvPr>
          <p:cNvSpPr/>
          <p:nvPr/>
        </p:nvSpPr>
        <p:spPr>
          <a:xfrm>
            <a:off x="3613032" y="3541519"/>
            <a:ext cx="4984390" cy="592396"/>
          </a:xfrm>
          <a:prstGeom prst="roundRect">
            <a:avLst>
              <a:gd name="adj" fmla="val 50000"/>
            </a:avLst>
          </a:prstGeom>
          <a:solidFill>
            <a:srgbClr val="E60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B26BB40A-9D19-454A-BFBD-BBA2325D6D1B}"/>
              </a:ext>
            </a:extLst>
          </p:cNvPr>
          <p:cNvSpPr txBox="1"/>
          <p:nvPr/>
        </p:nvSpPr>
        <p:spPr>
          <a:xfrm>
            <a:off x="3892500" y="3577820"/>
            <a:ext cx="4242575" cy="511422"/>
          </a:xfrm>
          <a:prstGeom prst="rect">
            <a:avLst/>
          </a:prstGeom>
          <a:noFill/>
        </p:spPr>
        <p:txBody>
          <a:bodyPr wrap="square">
            <a:spAutoFit/>
          </a:bodyPr>
          <a:lstStyle/>
          <a:p>
            <a:pPr lvl="0" algn="dist">
              <a:lnSpc>
                <a:spcPct val="120000"/>
              </a:lnSpc>
              <a:buSzPct val="80000"/>
              <a:defRPr/>
            </a:pPr>
            <a:r>
              <a:rPr lang="zh-CN" altLang="en-US" sz="2400" dirty="0">
                <a:ln w="34925">
                  <a:noFill/>
                </a:ln>
                <a:solidFill>
                  <a:schemeClr val="bg1"/>
                </a:solidFill>
                <a:latin typeface="+mn-ea"/>
                <a:cs typeface="+mn-ea"/>
                <a:sym typeface="+mn-lt"/>
              </a:rPr>
              <a:t>深入实施新时代人才强国战略</a:t>
            </a:r>
            <a:endParaRPr lang="zh-CN" altLang="en-US" sz="1400" dirty="0">
              <a:ln w="34925">
                <a:noFill/>
              </a:ln>
              <a:solidFill>
                <a:schemeClr val="bg1"/>
              </a:solidFill>
              <a:latin typeface="+mn-ea"/>
              <a:cs typeface="+mn-ea"/>
              <a:sym typeface="+mn-lt"/>
            </a:endParaRPr>
          </a:p>
        </p:txBody>
      </p:sp>
      <p:grpSp>
        <p:nvGrpSpPr>
          <p:cNvPr id="21" name="组合 20">
            <a:extLst>
              <a:ext uri="{FF2B5EF4-FFF2-40B4-BE49-F238E27FC236}">
                <a16:creationId xmlns:a16="http://schemas.microsoft.com/office/drawing/2014/main" id="{CB24B4F9-3AE6-4ED2-BCE6-5C6E69C208BA}"/>
              </a:ext>
            </a:extLst>
          </p:cNvPr>
          <p:cNvGrpSpPr/>
          <p:nvPr/>
        </p:nvGrpSpPr>
        <p:grpSpPr>
          <a:xfrm>
            <a:off x="3063206" y="2728234"/>
            <a:ext cx="6059277" cy="864467"/>
            <a:chOff x="2585685" y="3174656"/>
            <a:chExt cx="6742294" cy="1033530"/>
          </a:xfrm>
        </p:grpSpPr>
        <p:grpSp>
          <p:nvGrpSpPr>
            <p:cNvPr id="22" name="组合 21">
              <a:extLst>
                <a:ext uri="{FF2B5EF4-FFF2-40B4-BE49-F238E27FC236}">
                  <a16:creationId xmlns:a16="http://schemas.microsoft.com/office/drawing/2014/main" id="{9C7D987C-8A20-4B5A-B4C8-FB46CD8FD4C1}"/>
                </a:ext>
              </a:extLst>
            </p:cNvPr>
            <p:cNvGrpSpPr/>
            <p:nvPr/>
          </p:nvGrpSpPr>
          <p:grpSpPr>
            <a:xfrm>
              <a:off x="2585685" y="3743537"/>
              <a:ext cx="6742294" cy="8800"/>
              <a:chOff x="3196853" y="3417136"/>
              <a:chExt cx="5987669" cy="8800"/>
            </a:xfrm>
          </p:grpSpPr>
          <p:cxnSp>
            <p:nvCxnSpPr>
              <p:cNvPr id="27" name="直接连接符 26">
                <a:extLst>
                  <a:ext uri="{FF2B5EF4-FFF2-40B4-BE49-F238E27FC236}">
                    <a16:creationId xmlns:a16="http://schemas.microsoft.com/office/drawing/2014/main" id="{A5344143-FFBC-4670-B23E-99C781B88C18}"/>
                  </a:ext>
                </a:extLst>
              </p:cNvPr>
              <p:cNvCxnSpPr/>
              <p:nvPr/>
            </p:nvCxnSpPr>
            <p:spPr>
              <a:xfrm>
                <a:off x="6911213" y="3417136"/>
                <a:ext cx="2273309" cy="0"/>
              </a:xfrm>
              <a:prstGeom prst="line">
                <a:avLst/>
              </a:prstGeom>
              <a:ln w="38100">
                <a:solidFill>
                  <a:srgbClr val="E61117"/>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CB32FF0-D16F-484C-A3E2-98CE3DCDDD0B}"/>
                  </a:ext>
                </a:extLst>
              </p:cNvPr>
              <p:cNvCxnSpPr/>
              <p:nvPr/>
            </p:nvCxnSpPr>
            <p:spPr>
              <a:xfrm>
                <a:off x="3196853" y="3425936"/>
                <a:ext cx="2264607" cy="0"/>
              </a:xfrm>
              <a:prstGeom prst="line">
                <a:avLst/>
              </a:prstGeom>
              <a:ln w="38100">
                <a:solidFill>
                  <a:srgbClr val="E61117"/>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5BD6C1E0-5D62-4221-843F-6EDEDBCDDF24}"/>
                </a:ext>
              </a:extLst>
            </p:cNvPr>
            <p:cNvGrpSpPr/>
            <p:nvPr/>
          </p:nvGrpSpPr>
          <p:grpSpPr>
            <a:xfrm>
              <a:off x="5135701" y="3174656"/>
              <a:ext cx="1632465" cy="1033530"/>
              <a:chOff x="5394679" y="3086340"/>
              <a:chExt cx="1632465" cy="1033530"/>
            </a:xfrm>
          </p:grpSpPr>
          <p:sp>
            <p:nvSpPr>
              <p:cNvPr id="24" name="文本框 23">
                <a:extLst>
                  <a:ext uri="{FF2B5EF4-FFF2-40B4-BE49-F238E27FC236}">
                    <a16:creationId xmlns:a16="http://schemas.microsoft.com/office/drawing/2014/main" id="{522879A2-C099-46E8-ADCD-C9817378D236}"/>
                  </a:ext>
                </a:extLst>
              </p:cNvPr>
              <p:cNvSpPr txBox="1"/>
              <p:nvPr/>
            </p:nvSpPr>
            <p:spPr>
              <a:xfrm>
                <a:off x="5772153" y="3086340"/>
                <a:ext cx="880676" cy="1033530"/>
              </a:xfrm>
              <a:prstGeom prst="rect">
                <a:avLst/>
              </a:prstGeom>
              <a:noFill/>
            </p:spPr>
            <p:txBody>
              <a:bodyPr wrap="square">
                <a:spAutoFit/>
              </a:bodyPr>
              <a:lstStyle/>
              <a:p>
                <a:pPr lvl="0" algn="ctr">
                  <a:lnSpc>
                    <a:spcPct val="120000"/>
                  </a:lnSpc>
                  <a:buSzPct val="80000"/>
                  <a:defRPr/>
                </a:pPr>
                <a:r>
                  <a:rPr lang="zh-CN" altLang="en-US" sz="4400" b="1" dirty="0">
                    <a:ln w="34925">
                      <a:noFill/>
                    </a:ln>
                    <a:solidFill>
                      <a:srgbClr val="D30000"/>
                    </a:solidFill>
                    <a:latin typeface="方正粗黑宋简体" panose="02000000000000000000" pitchFamily="2" charset="-122"/>
                    <a:ea typeface="方正粗黑宋简体" panose="02000000000000000000" pitchFamily="2" charset="-122"/>
                    <a:cs typeface="+mn-ea"/>
                    <a:sym typeface="+mn-lt"/>
                  </a:rPr>
                  <a:t>★</a:t>
                </a:r>
                <a:endParaRPr lang="zh-CN" altLang="en-US" sz="2800" b="1" dirty="0">
                  <a:ln w="34925">
                    <a:noFill/>
                  </a:ln>
                  <a:solidFill>
                    <a:srgbClr val="D30000"/>
                  </a:solidFill>
                  <a:latin typeface="方正粗黑宋简体" panose="02000000000000000000" pitchFamily="2" charset="-122"/>
                  <a:ea typeface="方正粗黑宋简体" panose="02000000000000000000" pitchFamily="2" charset="-122"/>
                  <a:cs typeface="+mn-ea"/>
                  <a:sym typeface="+mn-lt"/>
                </a:endParaRPr>
              </a:p>
            </p:txBody>
          </p:sp>
          <p:sp>
            <p:nvSpPr>
              <p:cNvPr id="25" name="雷锋PPT网www.LFPPT.com">
                <a:extLst>
                  <a:ext uri="{FF2B5EF4-FFF2-40B4-BE49-F238E27FC236}">
                    <a16:creationId xmlns:a16="http://schemas.microsoft.com/office/drawing/2014/main" id="{77E9FB22-8D35-4066-866F-1554879E496E}"/>
                  </a:ext>
                </a:extLst>
              </p:cNvPr>
              <p:cNvSpPr txBox="1"/>
              <p:nvPr/>
            </p:nvSpPr>
            <p:spPr>
              <a:xfrm>
                <a:off x="5394679" y="3228421"/>
                <a:ext cx="599712" cy="781779"/>
              </a:xfrm>
              <a:prstGeom prst="rect">
                <a:avLst/>
              </a:prstGeom>
              <a:noFill/>
            </p:spPr>
            <p:txBody>
              <a:bodyPr wrap="square">
                <a:spAutoFit/>
              </a:bodyPr>
              <a:lstStyle/>
              <a:p>
                <a:pPr lvl="0" algn="ctr">
                  <a:lnSpc>
                    <a:spcPct val="120000"/>
                  </a:lnSpc>
                  <a:buSzPct val="80000"/>
                  <a:defRPr/>
                </a:pPr>
                <a:r>
                  <a:rPr lang="zh-CN" altLang="en-US" sz="3200" b="1" dirty="0">
                    <a:ln w="34925">
                      <a:noFill/>
                    </a:ln>
                    <a:solidFill>
                      <a:srgbClr val="D30000"/>
                    </a:solidFill>
                    <a:latin typeface="方正粗黑宋简体" panose="02000000000000000000" pitchFamily="2" charset="-122"/>
                    <a:ea typeface="方正粗黑宋简体" panose="02000000000000000000" pitchFamily="2" charset="-122"/>
                    <a:cs typeface="+mn-ea"/>
                    <a:sym typeface="+mn-lt"/>
                  </a:rPr>
                  <a:t>★</a:t>
                </a:r>
                <a:endParaRPr lang="zh-CN" altLang="en-US" b="1" dirty="0">
                  <a:ln w="34925">
                    <a:noFill/>
                  </a:ln>
                  <a:solidFill>
                    <a:srgbClr val="D30000"/>
                  </a:solidFill>
                  <a:latin typeface="方正粗黑宋简体" panose="02000000000000000000" pitchFamily="2" charset="-122"/>
                  <a:ea typeface="方正粗黑宋简体" panose="02000000000000000000" pitchFamily="2" charset="-122"/>
                  <a:cs typeface="+mn-ea"/>
                  <a:sym typeface="+mn-lt"/>
                </a:endParaRPr>
              </a:p>
            </p:txBody>
          </p:sp>
          <p:sp>
            <p:nvSpPr>
              <p:cNvPr id="26" name="雷锋PPT网www.LFPPT.com">
                <a:extLst>
                  <a:ext uri="{FF2B5EF4-FFF2-40B4-BE49-F238E27FC236}">
                    <a16:creationId xmlns:a16="http://schemas.microsoft.com/office/drawing/2014/main" id="{685BB032-E846-4B7F-9456-D8060E857A8D}"/>
                  </a:ext>
                </a:extLst>
              </p:cNvPr>
              <p:cNvSpPr txBox="1"/>
              <p:nvPr/>
            </p:nvSpPr>
            <p:spPr>
              <a:xfrm>
                <a:off x="6427432" y="3231271"/>
                <a:ext cx="599712" cy="781779"/>
              </a:xfrm>
              <a:prstGeom prst="rect">
                <a:avLst/>
              </a:prstGeom>
              <a:noFill/>
            </p:spPr>
            <p:txBody>
              <a:bodyPr wrap="square">
                <a:spAutoFit/>
              </a:bodyPr>
              <a:lstStyle/>
              <a:p>
                <a:pPr lvl="0" algn="ctr">
                  <a:lnSpc>
                    <a:spcPct val="120000"/>
                  </a:lnSpc>
                  <a:buSzPct val="80000"/>
                  <a:defRPr/>
                </a:pPr>
                <a:r>
                  <a:rPr lang="zh-CN" altLang="en-US" sz="3200" b="1" dirty="0">
                    <a:ln w="34925">
                      <a:noFill/>
                    </a:ln>
                    <a:solidFill>
                      <a:srgbClr val="D30000"/>
                    </a:solidFill>
                    <a:latin typeface="方正粗黑宋简体" panose="02000000000000000000" pitchFamily="2" charset="-122"/>
                    <a:ea typeface="方正粗黑宋简体" panose="02000000000000000000" pitchFamily="2" charset="-122"/>
                    <a:cs typeface="+mn-ea"/>
                    <a:sym typeface="+mn-lt"/>
                  </a:rPr>
                  <a:t>★</a:t>
                </a:r>
                <a:endParaRPr lang="zh-CN" altLang="en-US" b="1" dirty="0">
                  <a:ln w="34925">
                    <a:noFill/>
                  </a:ln>
                  <a:solidFill>
                    <a:srgbClr val="D30000"/>
                  </a:solidFill>
                  <a:latin typeface="方正粗黑宋简体" panose="02000000000000000000" pitchFamily="2" charset="-122"/>
                  <a:ea typeface="方正粗黑宋简体" panose="02000000000000000000" pitchFamily="2" charset="-122"/>
                  <a:cs typeface="+mn-ea"/>
                  <a:sym typeface="+mn-lt"/>
                </a:endParaRPr>
              </a:p>
            </p:txBody>
          </p:sp>
        </p:grpSp>
      </p:grpSp>
      <p:pic>
        <p:nvPicPr>
          <p:cNvPr id="29" name="图片 28">
            <a:extLst>
              <a:ext uri="{FF2B5EF4-FFF2-40B4-BE49-F238E27FC236}">
                <a16:creationId xmlns:a16="http://schemas.microsoft.com/office/drawing/2014/main" id="{EFF7639E-3A03-4B4D-B4AA-BDEC1C3A37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326474" y="701791"/>
            <a:ext cx="2379116" cy="1551598"/>
          </a:xfrm>
          <a:prstGeom prst="rect">
            <a:avLst/>
          </a:prstGeom>
        </p:spPr>
      </p:pic>
    </p:spTree>
    <p:extLst>
      <p:ext uri="{BB962C8B-B14F-4D97-AF65-F5344CB8AC3E}">
        <p14:creationId xmlns:p14="http://schemas.microsoft.com/office/powerpoint/2010/main" val="4224483746"/>
      </p:ext>
    </p:extLst>
  </p:cSld>
  <p:clrMapOvr>
    <a:masterClrMapping/>
  </p:clrMapOvr>
  <mc:AlternateContent xmlns:mc="http://schemas.openxmlformats.org/markup-compatibility/2006" xmlns:p14="http://schemas.microsoft.com/office/powerpoint/2010/main">
    <mc:Choice Requires="p14">
      <p:transition>
        <p:random/>
      </p:transition>
    </mc:Choice>
    <mc:Fallback>
      <p:transition>
        <p:random/>
      </p:transition>
    </mc:Fallback>
  </mc:AlternateContent>
  <p:timing>
    <p:tnLst>
      <p:par>
        <p:cTn id="1" dur="indefinite" restart="never" nodeType="tmRoot"/>
      </p:par>
    </p:tnLst>
    <p:bldLst>
      <p:bldP spid="17" grpId="1"/>
      <p:bldP spid="18" grpId="1"/>
    </p:bldLst>
  </p:timing>
</p:sld>
</file>

<file path=ppt/slides/slide10.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pic>
        <p:nvPicPr>
          <p:cNvPr id="20" name="图片 19"/>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792304" y="1731495"/>
            <a:ext cx="5127653" cy="4090180"/>
          </a:xfrm>
          <a:prstGeom prst="rect">
            <a:avLst/>
          </a:prstGeom>
        </p:spPr>
      </p:pic>
      <p:sp>
        <p:nvSpPr>
          <p:cNvPr id="21" name="矩形 20"/>
          <p:cNvSpPr/>
          <p:nvPr/>
        </p:nvSpPr>
        <p:spPr>
          <a:xfrm>
            <a:off x="1018583" y="2910177"/>
            <a:ext cx="4675093" cy="2062103"/>
          </a:xfrm>
          <a:prstGeom prst="rect">
            <a:avLst/>
          </a:prstGeom>
        </p:spPr>
        <p:txBody>
          <a:bodyPr wrap="square">
            <a:spAutoFit/>
          </a:bodyPr>
          <a:lstStyle/>
          <a:p>
            <a:pPr lvl="0">
              <a:lnSpc>
                <a:spcPct val="200000"/>
              </a:lnSpc>
              <a:defRPr/>
            </a:pPr>
            <a:r>
              <a:rPr lang="zh-CN" altLang="en-US" sz="1600" dirty="0">
                <a:solidFill>
                  <a:schemeClr val="tx1">
                    <a:lumMod val="95000"/>
                    <a:lumOff val="5000"/>
                  </a:schemeClr>
                </a:solidFill>
                <a:latin typeface="+mn-ea"/>
                <a:cs typeface="+mn-ea"/>
                <a:sym typeface="+mn-lt"/>
              </a:rPr>
              <a:t>当前，我国进入了全面建设社会主义现代化国家、向第二个百年奋斗目标进军的新征程，我们比历史上任何时期都更加接近实现中华民族伟大复兴的宏伟目标，也比历史上任何时期都更加渴求人才。</a:t>
            </a:r>
          </a:p>
        </p:txBody>
      </p:sp>
      <p:cxnSp>
        <p:nvCxnSpPr>
          <p:cNvPr id="22" name="直接连接符 21"/>
          <p:cNvCxnSpPr/>
          <p:nvPr/>
        </p:nvCxnSpPr>
        <p:spPr>
          <a:xfrm>
            <a:off x="6778956" y="2259919"/>
            <a:ext cx="0" cy="36445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7484986" y="2518607"/>
            <a:ext cx="3840783" cy="1061829"/>
          </a:xfrm>
          <a:prstGeom prst="rect">
            <a:avLst/>
          </a:prstGeom>
        </p:spPr>
        <p:txBody>
          <a:bodyPr wrap="square">
            <a:spAutoFit/>
          </a:bodyPr>
          <a:lstStyle/>
          <a:p>
            <a:pPr lvl="0" algn="just" defTabSz="913765" fontAlgn="base">
              <a:lnSpc>
                <a:spcPct val="150000"/>
              </a:lnSpc>
              <a:defRPr/>
            </a:pPr>
            <a:r>
              <a:rPr lang="zh-CN" altLang="en-US" sz="1400" kern="100" dirty="0">
                <a:solidFill>
                  <a:schemeClr val="tx1">
                    <a:lumMod val="75000"/>
                    <a:lumOff val="25000"/>
                  </a:schemeClr>
                </a:solidFill>
                <a:latin typeface="+mn-ea"/>
                <a:cs typeface="+mn-ea"/>
                <a:sym typeface="+mn-lt"/>
              </a:rPr>
              <a:t>实现我们的奋斗目标，高水平科技自立自强是关键。综合国力竞争说到底是人才竞争。人才是衡量一个国家综合国力的重要指标</a:t>
            </a:r>
          </a:p>
        </p:txBody>
      </p:sp>
      <p:sp>
        <p:nvSpPr>
          <p:cNvPr id="24" name="Freeform 7"/>
          <p:cNvSpPr/>
          <p:nvPr/>
        </p:nvSpPr>
        <p:spPr bwMode="auto">
          <a:xfrm>
            <a:off x="6449124" y="2551072"/>
            <a:ext cx="684000" cy="684216"/>
          </a:xfrm>
          <a:prstGeom prst="ellipse">
            <a:avLst/>
          </a:prstGeom>
          <a:solidFill>
            <a:srgbClr val="E61B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cs typeface="阿里巴巴普惠体 R" panose="00020600040101010101" pitchFamily="18" charset="-122"/>
              </a:rPr>
              <a:t>01</a:t>
            </a:r>
            <a:endParaRPr lang="zh-CN" altLang="en-US" b="1" dirty="0">
              <a:solidFill>
                <a:schemeClr val="bg1"/>
              </a:solidFill>
              <a:latin typeface="+mn-ea"/>
              <a:cs typeface="阿里巴巴普惠体 R" panose="00020600040101010101" pitchFamily="18" charset="-122"/>
            </a:endParaRPr>
          </a:p>
        </p:txBody>
      </p:sp>
      <p:sp>
        <p:nvSpPr>
          <p:cNvPr id="25" name="矩形 24"/>
          <p:cNvSpPr/>
          <p:nvPr/>
        </p:nvSpPr>
        <p:spPr>
          <a:xfrm>
            <a:off x="7484986" y="4872878"/>
            <a:ext cx="3840783" cy="1031629"/>
          </a:xfrm>
          <a:prstGeom prst="rect">
            <a:avLst/>
          </a:prstGeom>
        </p:spPr>
        <p:txBody>
          <a:bodyPr wrap="square">
            <a:spAutoFit/>
          </a:bodyPr>
          <a:lstStyle/>
          <a:p>
            <a:pPr lvl="0" algn="just" defTabSz="913765" fontAlgn="base">
              <a:lnSpc>
                <a:spcPct val="150000"/>
              </a:lnSpc>
              <a:defRPr/>
            </a:pPr>
            <a:r>
              <a:rPr lang="zh-CN" altLang="en-US" sz="1400" kern="100" dirty="0">
                <a:solidFill>
                  <a:schemeClr val="tx1">
                    <a:lumMod val="75000"/>
                    <a:lumOff val="25000"/>
                  </a:schemeClr>
                </a:solidFill>
                <a:latin typeface="+mn-ea"/>
                <a:cs typeface="+mn-ea"/>
                <a:sym typeface="+mn-lt"/>
              </a:rPr>
              <a:t>国家发展靠人才，民族振兴靠人才。我们必须增强忧患意识，更加重视人才自主培养，加快建立人才资源竞争优势。</a:t>
            </a:r>
          </a:p>
        </p:txBody>
      </p:sp>
      <p:sp>
        <p:nvSpPr>
          <p:cNvPr id="26" name="Freeform 7"/>
          <p:cNvSpPr/>
          <p:nvPr/>
        </p:nvSpPr>
        <p:spPr bwMode="auto">
          <a:xfrm>
            <a:off x="6449124" y="4894185"/>
            <a:ext cx="684000" cy="684217"/>
          </a:xfrm>
          <a:prstGeom prst="ellipse">
            <a:avLst/>
          </a:prstGeom>
          <a:solidFill>
            <a:srgbClr val="E61B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n-ea"/>
                <a:cs typeface="阿里巴巴普惠体 R" panose="00020600040101010101" pitchFamily="18" charset="-122"/>
              </a:rPr>
              <a:t>02</a:t>
            </a:r>
            <a:endParaRPr lang="zh-CN" altLang="en-US" b="1" dirty="0">
              <a:solidFill>
                <a:schemeClr val="bg1"/>
              </a:solidFill>
              <a:latin typeface="+mn-ea"/>
              <a:cs typeface="阿里巴巴普惠体 R" panose="00020600040101010101" pitchFamily="18" charset="-122"/>
            </a:endParaRPr>
          </a:p>
        </p:txBody>
      </p:sp>
      <p:sp>
        <p:nvSpPr>
          <p:cNvPr id="43" name="MH_Text_1"/>
          <p:cNvSpPr/>
          <p:nvPr/>
        </p:nvSpPr>
        <p:spPr>
          <a:xfrm>
            <a:off x="7361356" y="2412319"/>
            <a:ext cx="4068644" cy="1244206"/>
          </a:xfrm>
          <a:prstGeom prst="roundRect">
            <a:avLst>
              <a:gd name="adj" fmla="val 6636"/>
            </a:avLst>
          </a:prstGeom>
          <a:noFill/>
          <a:ln w="6350" cap="flat" cmpd="sng" algn="ctr">
            <a:solidFill>
              <a:schemeClr val="accent1">
                <a:lumMod val="75000"/>
              </a:schemeClr>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ea"/>
              <a:sym typeface="思源黑体 CN Normal" panose="020B0400000000000000" pitchFamily="34" charset="-122"/>
            </a:endParaRPr>
          </a:p>
        </p:txBody>
      </p:sp>
      <p:sp>
        <p:nvSpPr>
          <p:cNvPr id="44" name="MH_Text_1"/>
          <p:cNvSpPr/>
          <p:nvPr/>
        </p:nvSpPr>
        <p:spPr>
          <a:xfrm>
            <a:off x="7361356" y="4766589"/>
            <a:ext cx="4068644" cy="1244206"/>
          </a:xfrm>
          <a:prstGeom prst="roundRect">
            <a:avLst>
              <a:gd name="adj" fmla="val 6636"/>
            </a:avLst>
          </a:prstGeom>
          <a:noFill/>
          <a:ln w="6350" cap="flat" cmpd="sng" algn="ctr">
            <a:solidFill>
              <a:schemeClr val="accent1">
                <a:lumMod val="75000"/>
              </a:schemeClr>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ea"/>
              <a:sym typeface="思源黑体 CN Normal" panose="020B0400000000000000" pitchFamily="34" charset="-122"/>
            </a:endParaRPr>
          </a:p>
        </p:txBody>
      </p:sp>
      <p:cxnSp>
        <p:nvCxnSpPr>
          <p:cNvPr id="46" name="直接连接符 45"/>
          <p:cNvCxnSpPr/>
          <p:nvPr/>
        </p:nvCxnSpPr>
        <p:spPr>
          <a:xfrm>
            <a:off x="6778956" y="4231297"/>
            <a:ext cx="5070144"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文本框 46"/>
          <p:cNvSpPr txBox="1"/>
          <p:nvPr/>
        </p:nvSpPr>
        <p:spPr>
          <a:xfrm>
            <a:off x="1485900" y="341482"/>
            <a:ext cx="4557548"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总书记讲话内容</a:t>
            </a:r>
          </a:p>
        </p:txBody>
      </p:sp>
      <p:pic>
        <p:nvPicPr>
          <p:cNvPr id="16" name="图片 15">
            <a:extLst>
              <a:ext uri="{FF2B5EF4-FFF2-40B4-BE49-F238E27FC236}">
                <a16:creationId xmlns:a16="http://schemas.microsoft.com/office/drawing/2014/main" id="{53349D08-740D-4AF8-B81E-894735D2A48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11.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032521" y="3274055"/>
            <a:ext cx="4150640" cy="3834859"/>
          </a:xfrm>
          <a:prstGeom prst="rect">
            <a:avLst/>
          </a:prstGeom>
        </p:spPr>
      </p:pic>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6" cstate="screen">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sp>
        <p:nvSpPr>
          <p:cNvPr id="16" name="矩形 15"/>
          <p:cNvSpPr/>
          <p:nvPr/>
        </p:nvSpPr>
        <p:spPr>
          <a:xfrm>
            <a:off x="1699129" y="1925906"/>
            <a:ext cx="5216525" cy="516125"/>
          </a:xfrm>
          <a:prstGeom prst="rect">
            <a:avLst/>
          </a:prstGeom>
          <a:solidFill>
            <a:schemeClr val="accent1">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C01E21"/>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8" name="椭圆 9"/>
          <p:cNvSpPr>
            <a:spLocks noChangeArrowheads="1"/>
          </p:cNvSpPr>
          <p:nvPr/>
        </p:nvSpPr>
        <p:spPr bwMode="auto">
          <a:xfrm>
            <a:off x="1167041" y="1777088"/>
            <a:ext cx="788988" cy="790575"/>
          </a:xfrm>
          <a:prstGeom prst="ellipse">
            <a:avLst/>
          </a:prstGeom>
          <a:solidFill>
            <a:schemeClr val="accent1">
              <a:lumMod val="75000"/>
            </a:schemeClr>
          </a:solidFill>
          <a:ln>
            <a:noFill/>
          </a:ln>
          <a:effectLst>
            <a:outerShdw blurRad="50800" dist="38100" dir="2700000" algn="tl" rotWithShape="0">
              <a:prstClr val="black">
                <a:alpha val="4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en-US" sz="1350" b="0" i="0" u="none" strike="noStrike" kern="0" cap="none" spc="0" normalizeH="0" baseline="0" noProof="0" dirty="0">
              <a:ln>
                <a:noFill/>
              </a:ln>
              <a:solidFill>
                <a:srgbClr val="5F5F5F"/>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1" name="矩形 20"/>
          <p:cNvSpPr/>
          <p:nvPr/>
        </p:nvSpPr>
        <p:spPr>
          <a:xfrm>
            <a:off x="1980130" y="1923077"/>
            <a:ext cx="4380668" cy="498598"/>
          </a:xfrm>
          <a:prstGeom prst="rect">
            <a:avLst/>
          </a:prstGeom>
          <a:noFill/>
        </p:spPr>
        <p:txBody>
          <a:bodyPr wrap="square" rtlCol="0">
            <a:spAutoFit/>
          </a:bodyPr>
          <a:lstStyle/>
          <a:p>
            <a:pPr lvl="0" algn="ctr">
              <a:lnSpc>
                <a:spcPct val="110000"/>
              </a:lnSpc>
              <a:defRPr/>
            </a:pPr>
            <a:r>
              <a:rPr lang="zh-CN" altLang="en-US" sz="2400" b="1" dirty="0">
                <a:ln w="19050">
                  <a:noFill/>
                </a:ln>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深化人才发展体制机制改革</a:t>
            </a:r>
          </a:p>
        </p:txBody>
      </p:sp>
      <p:sp>
        <p:nvSpPr>
          <p:cNvPr id="22" name="PA-02257"/>
          <p:cNvSpPr/>
          <p:nvPr>
            <p:custDataLst>
              <p:tags r:id="rId1"/>
            </p:custDataLst>
          </p:nvPr>
        </p:nvSpPr>
        <p:spPr>
          <a:xfrm>
            <a:off x="2057496" y="2928052"/>
            <a:ext cx="8925813" cy="1356780"/>
          </a:xfrm>
          <a:prstGeom prst="rect">
            <a:avLst/>
          </a:prstGeom>
        </p:spPr>
        <p:txBody>
          <a:bodyPr wrap="square" lIns="63498" tIns="31749" rIns="63498" bIns="31749">
            <a:spAutoFit/>
          </a:bodyPr>
          <a:lstStyle/>
          <a:p>
            <a:pPr defTabSz="1219200" eaLnBrk="0" hangingPunct="0">
              <a:lnSpc>
                <a:spcPct val="200000"/>
              </a:lnSpc>
            </a:pPr>
            <a:r>
              <a:rPr lang="zh-CN" altLang="en-US" sz="1400" kern="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要根据需要和实际向用人主体充分授权，发挥用人主体在人才培养、引进、使用中的积极作用。用人主体要发挥主观能动性，增强服务意识和保障能力，建立有效的自我约束和外部监督机制，确保下放的权限接得住、用得好。用人单位要切实履行好主体责任，用不好授权、履责不到位的要问责</a:t>
            </a:r>
          </a:p>
        </p:txBody>
      </p:sp>
      <p:sp>
        <p:nvSpPr>
          <p:cNvPr id="23" name="PA-02257"/>
          <p:cNvSpPr/>
          <p:nvPr>
            <p:custDataLst>
              <p:tags r:id="rId2"/>
            </p:custDataLst>
          </p:nvPr>
        </p:nvSpPr>
        <p:spPr>
          <a:xfrm>
            <a:off x="2057496" y="4736093"/>
            <a:ext cx="5440584" cy="1787667"/>
          </a:xfrm>
          <a:prstGeom prst="rect">
            <a:avLst/>
          </a:prstGeom>
        </p:spPr>
        <p:txBody>
          <a:bodyPr wrap="square" lIns="63498" tIns="31749" rIns="63498" bIns="31749">
            <a:spAutoFit/>
          </a:bodyPr>
          <a:lstStyle/>
          <a:p>
            <a:pPr defTabSz="1219200" eaLnBrk="0" hangingPunct="0">
              <a:lnSpc>
                <a:spcPct val="200000"/>
              </a:lnSpc>
            </a:pPr>
            <a:r>
              <a:rPr lang="zh-CN" altLang="en-US" sz="1400" kern="0" dirty="0">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Arial" panose="020B0604020202020204" pitchFamily="34" charset="0"/>
              </a:rPr>
              <a:t>积极为人才松绑，完善人才管理制度，做到人才为本、信任人才、尊重人才、善待人才、包容人才。要完善人才评价体系，加快建立以创新价值、能力、贡献为导向的人才评价体系，形成并实施有利于科技人才潜心研究和创新的评价体系。</a:t>
            </a:r>
          </a:p>
        </p:txBody>
      </p:sp>
      <p:sp>
        <p:nvSpPr>
          <p:cNvPr id="24" name="Freeform 7"/>
          <p:cNvSpPr/>
          <p:nvPr/>
        </p:nvSpPr>
        <p:spPr bwMode="auto">
          <a:xfrm>
            <a:off x="1167041" y="3023722"/>
            <a:ext cx="684000" cy="684217"/>
          </a:xfrm>
          <a:prstGeom prst="ellipse">
            <a:avLst/>
          </a:prstGeom>
          <a:solidFill>
            <a:srgbClr val="E61B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01</a:t>
            </a:r>
            <a:endParaRPr lang="zh-CN" altLang="en-US"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25" name="Freeform 7"/>
          <p:cNvSpPr/>
          <p:nvPr/>
        </p:nvSpPr>
        <p:spPr bwMode="auto">
          <a:xfrm>
            <a:off x="1167041" y="4849377"/>
            <a:ext cx="684000" cy="684217"/>
          </a:xfrm>
          <a:prstGeom prst="ellipse">
            <a:avLst/>
          </a:prstGeom>
          <a:solidFill>
            <a:srgbClr val="E61B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rPr>
              <a:t>02</a:t>
            </a:r>
            <a:endParaRPr lang="zh-CN" altLang="en-US"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26" name="直接连接符 25"/>
          <p:cNvCxnSpPr/>
          <p:nvPr/>
        </p:nvCxnSpPr>
        <p:spPr>
          <a:xfrm>
            <a:off x="1319858" y="4505292"/>
            <a:ext cx="5758674"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52288" y="1945423"/>
            <a:ext cx="534414" cy="478306"/>
          </a:xfrm>
          <a:prstGeom prst="rect">
            <a:avLst/>
          </a:prstGeom>
        </p:spPr>
      </p:pic>
      <p:sp>
        <p:nvSpPr>
          <p:cNvPr id="29" name="文本框 28"/>
          <p:cNvSpPr txBox="1"/>
          <p:nvPr/>
        </p:nvSpPr>
        <p:spPr>
          <a:xfrm>
            <a:off x="1485900" y="341482"/>
            <a:ext cx="4557548"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总书记讲话内容</a:t>
            </a:r>
          </a:p>
        </p:txBody>
      </p:sp>
      <p:pic>
        <p:nvPicPr>
          <p:cNvPr id="17" name="图片 16">
            <a:extLst>
              <a:ext uri="{FF2B5EF4-FFF2-40B4-BE49-F238E27FC236}">
                <a16:creationId xmlns:a16="http://schemas.microsoft.com/office/drawing/2014/main" id="{DDF2858D-8C64-4BF8-A63F-92FD512323B4}"/>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12.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84531" y="1866390"/>
            <a:ext cx="4147276" cy="3890031"/>
          </a:xfrm>
          <a:prstGeom prst="rect">
            <a:avLst/>
          </a:prstGeom>
        </p:spPr>
      </p:pic>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grpSp>
        <p:nvGrpSpPr>
          <p:cNvPr id="20" name="组合 19"/>
          <p:cNvGrpSpPr/>
          <p:nvPr/>
        </p:nvGrpSpPr>
        <p:grpSpPr>
          <a:xfrm>
            <a:off x="4264202" y="1935908"/>
            <a:ext cx="7101136" cy="866274"/>
            <a:chOff x="4014550" y="1643692"/>
            <a:chExt cx="7101136" cy="866274"/>
          </a:xfrm>
        </p:grpSpPr>
        <p:sp>
          <p:nvSpPr>
            <p:cNvPr id="27" name="PA-矩形 6"/>
            <p:cNvSpPr/>
            <p:nvPr>
              <p:custDataLst>
                <p:tags r:id="rId1"/>
              </p:custDataLst>
            </p:nvPr>
          </p:nvSpPr>
          <p:spPr>
            <a:xfrm>
              <a:off x="5015831" y="1852543"/>
              <a:ext cx="6099855"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zh-CN" altLang="en-US" sz="2000" b="1" kern="0" dirty="0">
                  <a:ln w="19050">
                    <a:noFill/>
                  </a:ln>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坚持正确政治方向，不断加强和改进知识分子工作</a:t>
              </a:r>
              <a:endParaRPr kumimoji="0" lang="zh-CN" altLang="en-US" sz="2000" b="1" i="0" u="none" strike="noStrike" kern="0" cap="none" spc="0" normalizeH="0" baseline="0" noProof="0" dirty="0">
                <a:ln w="19050">
                  <a:noFill/>
                </a:ln>
                <a:solidFill>
                  <a:schemeClr val="accent1">
                    <a:lumMod val="7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8" name="五角星 5"/>
            <p:cNvSpPr/>
            <p:nvPr/>
          </p:nvSpPr>
          <p:spPr>
            <a:xfrm>
              <a:off x="4014550" y="1643692"/>
              <a:ext cx="906887" cy="866274"/>
            </a:xfrm>
            <a:prstGeom prst="star5">
              <a:avLst/>
            </a:prstGeom>
            <a:solidFill>
              <a:schemeClr val="accent1">
                <a:lumMod val="75000"/>
              </a:schemeClr>
            </a:solidFill>
            <a:ln>
              <a:solidFill>
                <a:srgbClr val="D50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cxnSp>
          <p:nvCxnSpPr>
            <p:cNvPr id="29" name="直线连接符 6"/>
            <p:cNvCxnSpPr/>
            <p:nvPr/>
          </p:nvCxnSpPr>
          <p:spPr>
            <a:xfrm>
              <a:off x="5135868" y="2393438"/>
              <a:ext cx="58597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圆角矩形 30"/>
          <p:cNvSpPr/>
          <p:nvPr/>
        </p:nvSpPr>
        <p:spPr>
          <a:xfrm>
            <a:off x="4579004" y="3313571"/>
            <a:ext cx="6786334" cy="995670"/>
          </a:xfrm>
          <a:prstGeom prst="roundRect">
            <a:avLst>
              <a:gd name="adj" fmla="val 10647"/>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6"/>
          <p:cNvSpPr>
            <a:spLocks noChangeArrowheads="1"/>
          </p:cNvSpPr>
          <p:nvPr/>
        </p:nvSpPr>
        <p:spPr bwMode="auto">
          <a:xfrm>
            <a:off x="4777990" y="3425222"/>
            <a:ext cx="6274514" cy="708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50000"/>
              </a:lnSpc>
              <a:spcBef>
                <a:spcPct val="0"/>
              </a:spcBef>
              <a:buNone/>
            </a:pPr>
            <a:r>
              <a:rPr lang="zh-CN" altLang="en-US" sz="1400" dirty="0">
                <a:latin typeface="+mn-ea"/>
                <a:ea typeface="+mn-ea"/>
                <a:sym typeface="Arial" panose="020B0604020202020204" pitchFamily="34" charset="0"/>
              </a:rPr>
              <a:t>做好人才工作必须坚持正确政治方向，不断加强和改进知识分子工作，鼓励人才深怀爱国之心、砥砺报国之志，主动担负起时代赋予的使命责任。</a:t>
            </a:r>
          </a:p>
        </p:txBody>
      </p:sp>
      <p:sp>
        <p:nvSpPr>
          <p:cNvPr id="33" name="圆角矩形 32"/>
          <p:cNvSpPr/>
          <p:nvPr/>
        </p:nvSpPr>
        <p:spPr>
          <a:xfrm>
            <a:off x="4579004" y="4810869"/>
            <a:ext cx="6786334" cy="1284629"/>
          </a:xfrm>
          <a:prstGeom prst="roundRect">
            <a:avLst>
              <a:gd name="adj" fmla="val 10647"/>
            </a:avLst>
          </a:prstGeom>
          <a:solidFill>
            <a:schemeClr val="bg1">
              <a:lumMod val="9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6"/>
          <p:cNvSpPr>
            <a:spLocks noChangeArrowheads="1"/>
          </p:cNvSpPr>
          <p:nvPr/>
        </p:nvSpPr>
        <p:spPr bwMode="auto">
          <a:xfrm>
            <a:off x="4777990" y="4922521"/>
            <a:ext cx="6274514" cy="1031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50000"/>
              </a:lnSpc>
              <a:spcBef>
                <a:spcPct val="0"/>
              </a:spcBef>
              <a:buNone/>
            </a:pPr>
            <a:r>
              <a:rPr lang="zh-CN" altLang="en-US" sz="1400" dirty="0">
                <a:latin typeface="+mn-ea"/>
                <a:ea typeface="+mn-ea"/>
                <a:sym typeface="Arial" panose="020B0604020202020204" pitchFamily="34" charset="0"/>
              </a:rPr>
              <a:t>广大人才要继承和发扬老一辈科学家胸怀祖国、服务人民的优秀品质，心怀“国之大者”，为国分忧、为国解难、为国尽责。要优化人才表彰奖励制度，加大先进典型宣传力度，在全社会推动形成尊重人才的风尚。</a:t>
            </a:r>
          </a:p>
        </p:txBody>
      </p:sp>
      <p:sp>
        <p:nvSpPr>
          <p:cNvPr id="35" name="文本框 34"/>
          <p:cNvSpPr txBox="1"/>
          <p:nvPr/>
        </p:nvSpPr>
        <p:spPr>
          <a:xfrm>
            <a:off x="1485900" y="341482"/>
            <a:ext cx="4557548"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总书记讲话内容</a:t>
            </a:r>
          </a:p>
        </p:txBody>
      </p:sp>
      <p:pic>
        <p:nvPicPr>
          <p:cNvPr id="15" name="图片 14">
            <a:extLst>
              <a:ext uri="{FF2B5EF4-FFF2-40B4-BE49-F238E27FC236}">
                <a16:creationId xmlns:a16="http://schemas.microsoft.com/office/drawing/2014/main" id="{D3F163E5-EC2D-4D9D-842D-91E6F6D549E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13.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a:fillRect/>
          </a:stretch>
        </p:blipFill>
        <p:spPr>
          <a:xfrm>
            <a:off x="406334" y="1765739"/>
            <a:ext cx="5727733" cy="4403834"/>
          </a:xfrm>
          <a:prstGeom prst="rect">
            <a:avLst/>
          </a:prstGeom>
        </p:spPr>
      </p:pic>
      <p:pic>
        <p:nvPicPr>
          <p:cNvPr id="17" name="图片 16"/>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134067" y="1744717"/>
            <a:ext cx="5727733" cy="4393324"/>
          </a:xfrm>
          <a:prstGeom prst="rect">
            <a:avLst/>
          </a:prstGeom>
        </p:spPr>
      </p:pic>
      <p:sp>
        <p:nvSpPr>
          <p:cNvPr id="20" name="TextBox 30"/>
          <p:cNvSpPr txBox="1"/>
          <p:nvPr/>
        </p:nvSpPr>
        <p:spPr>
          <a:xfrm>
            <a:off x="1158934" y="2798763"/>
            <a:ext cx="4222531" cy="2677656"/>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30000"/>
              </a:lnSpc>
              <a:defRPr>
                <a:solidFill>
                  <a:schemeClr val="tx1">
                    <a:lumMod val="85000"/>
                    <a:lumOff val="15000"/>
                  </a:schemeClr>
                </a:solidFill>
                <a:cs typeface="+mn-ea"/>
              </a:defRPr>
            </a:lvl1pPr>
          </a:lstStyle>
          <a:p>
            <a:pPr algn="l">
              <a:lnSpc>
                <a:spcPct val="150000"/>
              </a:lnSpc>
            </a:pPr>
            <a:r>
              <a:rPr lang="zh-CN" altLang="en-US" sz="1400" dirty="0">
                <a:latin typeface="+mn-ea"/>
                <a:sym typeface="+mn-lt"/>
              </a:rPr>
              <a:t>加快建设世界重要人才中心和创新高地，需要进行战略布局。综合考虑，可以在北京、上海、粤港澳大湾区建设高水平人才高地，一些高层次人才集中的中心城市也要着力建设吸引和集聚人才的平台，开展人才发展体制机制综合改革试点，集中国家优质资源重点支持建设一批国家实验室和新型研发机构，发起国际大科学计划，为人才提供国际一流的创新平台，加快形成战略支点和雁阵格局。</a:t>
            </a:r>
          </a:p>
        </p:txBody>
      </p:sp>
      <p:sp>
        <p:nvSpPr>
          <p:cNvPr id="27" name="TextBox 30"/>
          <p:cNvSpPr txBox="1"/>
          <p:nvPr/>
        </p:nvSpPr>
        <p:spPr>
          <a:xfrm>
            <a:off x="6886667" y="2975445"/>
            <a:ext cx="4222531" cy="2324291"/>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30000"/>
              </a:lnSpc>
              <a:defRPr>
                <a:solidFill>
                  <a:schemeClr val="tx1">
                    <a:lumMod val="85000"/>
                    <a:lumOff val="15000"/>
                  </a:schemeClr>
                </a:solidFill>
                <a:cs typeface="+mn-ea"/>
              </a:defRPr>
            </a:lvl1pPr>
          </a:lstStyle>
          <a:p>
            <a:pPr algn="l">
              <a:lnSpc>
                <a:spcPct val="150000"/>
              </a:lnSpc>
            </a:pPr>
            <a:r>
              <a:rPr lang="zh-CN" altLang="en-US" sz="1400" dirty="0">
                <a:latin typeface="+mn-ea"/>
                <a:sym typeface="+mn-lt"/>
              </a:rPr>
              <a:t>要大力培养使用战略科学家，坚持实践标准，在国家重大科技任务担纲领衔者中发现具有深厚科学素养、长期奋战在科研第一线，视野开阔，前瞻性判断力、跨学科理解能力、大兵团作战组织领导能力强的科学家。要坚持长远眼光，有意识地发现和培养更多具有战略科学家潜质的高层次复合型人才，形成战略科学家成长梯队。</a:t>
            </a:r>
          </a:p>
        </p:txBody>
      </p:sp>
      <p:sp>
        <p:nvSpPr>
          <p:cNvPr id="28" name="文本框 27"/>
          <p:cNvSpPr txBox="1"/>
          <p:nvPr/>
        </p:nvSpPr>
        <p:spPr>
          <a:xfrm>
            <a:off x="1485900" y="341482"/>
            <a:ext cx="4557548"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总书记讲话内容</a:t>
            </a:r>
          </a:p>
        </p:txBody>
      </p:sp>
      <p:pic>
        <p:nvPicPr>
          <p:cNvPr id="10" name="图片 9">
            <a:extLst>
              <a:ext uri="{FF2B5EF4-FFF2-40B4-BE49-F238E27FC236}">
                <a16:creationId xmlns:a16="http://schemas.microsoft.com/office/drawing/2014/main" id="{57702960-62AF-4A90-9329-A146E791D1B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14.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sp>
        <p:nvSpPr>
          <p:cNvPr id="12" name="MH_Text_1"/>
          <p:cNvSpPr/>
          <p:nvPr/>
        </p:nvSpPr>
        <p:spPr>
          <a:xfrm>
            <a:off x="2017890" y="4322368"/>
            <a:ext cx="9238690" cy="1945289"/>
          </a:xfrm>
          <a:prstGeom prst="roundRect">
            <a:avLst>
              <a:gd name="adj" fmla="val 0"/>
            </a:avLst>
          </a:prstGeom>
          <a:noFill/>
          <a:ln w="6350" cap="flat" cmpd="sng" algn="ctr">
            <a:solidFill>
              <a:schemeClr val="accent1">
                <a:lumMod val="75000"/>
              </a:schemeClr>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ea"/>
              <a:sym typeface="思源黑体 CN Normal" panose="020B0400000000000000" pitchFamily="34" charset="-122"/>
            </a:endParaRPr>
          </a:p>
        </p:txBody>
      </p:sp>
      <p:grpSp>
        <p:nvGrpSpPr>
          <p:cNvPr id="13" name="组合 12"/>
          <p:cNvGrpSpPr/>
          <p:nvPr/>
        </p:nvGrpSpPr>
        <p:grpSpPr>
          <a:xfrm>
            <a:off x="1230825" y="1772972"/>
            <a:ext cx="6237426" cy="601902"/>
            <a:chOff x="4294403" y="2240884"/>
            <a:chExt cx="5002788" cy="743292"/>
          </a:xfrm>
          <a:solidFill>
            <a:srgbClr val="FEFDB3"/>
          </a:solidFill>
        </p:grpSpPr>
        <p:sp>
          <p:nvSpPr>
            <p:cNvPr id="14" name="矩形: 圆角 8"/>
            <p:cNvSpPr/>
            <p:nvPr/>
          </p:nvSpPr>
          <p:spPr>
            <a:xfrm>
              <a:off x="4294403" y="2277774"/>
              <a:ext cx="5002788" cy="669511"/>
            </a:xfrm>
            <a:prstGeom prst="roundRect">
              <a:avLst>
                <a:gd name="adj" fmla="val 10864"/>
              </a:avLst>
            </a:prstGeom>
            <a:solidFill>
              <a:schemeClr val="accent1">
                <a:lumMod val="75000"/>
              </a:schemeClr>
            </a:solidFill>
            <a:ln w="0" cap="flat" cmpd="sng" algn="ctr">
              <a:solidFill>
                <a:srgbClr val="C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mn-ea"/>
                <a:cs typeface="+mn-ea"/>
                <a:sym typeface="+mn-lt"/>
              </a:endParaRPr>
            </a:p>
          </p:txBody>
        </p:sp>
        <p:sp>
          <p:nvSpPr>
            <p:cNvPr id="15" name="矩形 14"/>
            <p:cNvSpPr/>
            <p:nvPr>
              <p:custDataLst>
                <p:tags r:id="rId1"/>
              </p:custDataLst>
            </p:nvPr>
          </p:nvSpPr>
          <p:spPr>
            <a:xfrm>
              <a:off x="4363263" y="2240884"/>
              <a:ext cx="4865069" cy="743292"/>
            </a:xfrm>
            <a:prstGeom prst="rect">
              <a:avLst/>
            </a:prstGeom>
            <a:noFill/>
          </p:spPr>
          <p:txBody>
            <a:bodyPr wrap="square" lIns="94489" tIns="47245" rIns="94489" bIns="47245">
              <a:noAutofit/>
            </a:bodyPr>
            <a:lstStyle/>
            <a:p>
              <a:pPr lvl="0" algn="ctr">
                <a:lnSpc>
                  <a:spcPct val="130000"/>
                </a:lnSpc>
                <a:defRPr/>
              </a:pPr>
              <a:r>
                <a:rPr lang="zh-CN" altLang="en-US" sz="2400" b="1" dirty="0">
                  <a:solidFill>
                    <a:schemeClr val="bg1"/>
                  </a:solidFill>
                  <a:latin typeface="+mn-ea"/>
                  <a:cs typeface="+mn-ea"/>
                  <a:sym typeface="+mn-lt"/>
                </a:rPr>
                <a:t>要下大气力全方位培养、引进、用好人才</a:t>
              </a:r>
            </a:p>
          </p:txBody>
        </p:sp>
      </p:grpSp>
      <p:sp>
        <p:nvSpPr>
          <p:cNvPr id="16" name="文本框 15"/>
          <p:cNvSpPr txBox="1"/>
          <p:nvPr/>
        </p:nvSpPr>
        <p:spPr>
          <a:xfrm>
            <a:off x="1230825" y="2522537"/>
            <a:ext cx="10141368" cy="1200906"/>
          </a:xfrm>
          <a:prstGeom prst="rect">
            <a:avLst/>
          </a:prstGeom>
          <a:noFill/>
        </p:spPr>
        <p:txBody>
          <a:bodyPr wrap="square" rtlCol="0">
            <a:spAutoFit/>
          </a:bodyPr>
          <a:lstStyle/>
          <a:p>
            <a:pPr>
              <a:lnSpc>
                <a:spcPts val="3000"/>
              </a:lnSpc>
              <a:spcBef>
                <a:spcPct val="0"/>
              </a:spcBef>
            </a:pPr>
            <a:r>
              <a:rPr lang="zh-CN" altLang="en-US" sz="1400" dirty="0">
                <a:solidFill>
                  <a:schemeClr val="tx1">
                    <a:lumMod val="85000"/>
                    <a:lumOff val="15000"/>
                  </a:schemeClr>
                </a:solidFill>
                <a:latin typeface="+mn-ea"/>
                <a:sym typeface="Arial" panose="020B0604020202020204" pitchFamily="34" charset="0"/>
              </a:rPr>
              <a:t>我们要有这样的决心、这样的自信。要走好人才自主培养之路，高校特别是“双一流”大学要发挥培养基础研究人才主力军作用，全方位谋划基础学科人才培养，建设一批基础学科培养基地，培养高水平复合型人才。要制定实施基础研究人才专项，长期稳定支持一批在自然科学领域取得突出成绩且具有明显创新潜力的青年人才</a:t>
            </a:r>
          </a:p>
        </p:txBody>
      </p:sp>
      <p:sp>
        <p:nvSpPr>
          <p:cNvPr id="18" name="文本框 17"/>
          <p:cNvSpPr txBox="1"/>
          <p:nvPr/>
        </p:nvSpPr>
        <p:spPr>
          <a:xfrm>
            <a:off x="2257370" y="4462530"/>
            <a:ext cx="8759729" cy="1708160"/>
          </a:xfrm>
          <a:prstGeom prst="rect">
            <a:avLst/>
          </a:prstGeom>
          <a:noFill/>
        </p:spPr>
        <p:txBody>
          <a:bodyPr wrap="square" rtlCol="0">
            <a:spAutoFit/>
          </a:bodyPr>
          <a:lstStyle/>
          <a:p>
            <a:pPr fontAlgn="base">
              <a:lnSpc>
                <a:spcPct val="150000"/>
              </a:lnSpc>
              <a:spcAft>
                <a:spcPct val="0"/>
              </a:spcAft>
            </a:pPr>
            <a:r>
              <a:rPr lang="zh-CN" altLang="en-US" sz="1400" dirty="0">
                <a:solidFill>
                  <a:schemeClr val="tx1">
                    <a:lumMod val="85000"/>
                    <a:lumOff val="15000"/>
                  </a:schemeClr>
                </a:solidFill>
                <a:latin typeface="+mn-ea"/>
                <a:sym typeface="Arial" panose="020B0604020202020204" pitchFamily="34" charset="0"/>
              </a:rPr>
              <a:t>要培养造就大批哲学家、社会科学家、文学艺术家等各方面人才。要加强人才国际交流。要用好用活各类人才，对待急需紧缺的特殊人才，要有特殊政策，不要求全责备，不要论资排辈，不要都用一把尺子衡量，让有真才实学的人才英雄有用武之地。要建立以信任为基础的人才使用机制，允许失败、宽容失败，鼓励科技领军人才挂帅出征。要为各类人才搭建干事创业的平台，构建充分体现知识、技术等创新要素价值的收益分配机制，让事业激励人才，让人才成就事业。</a:t>
            </a:r>
          </a:p>
        </p:txBody>
      </p:sp>
      <p:grpSp>
        <p:nvGrpSpPr>
          <p:cNvPr id="21" name="组合 20"/>
          <p:cNvGrpSpPr/>
          <p:nvPr/>
        </p:nvGrpSpPr>
        <p:grpSpPr>
          <a:xfrm>
            <a:off x="1333910" y="3779371"/>
            <a:ext cx="9935197" cy="340912"/>
            <a:chOff x="1321935" y="1796061"/>
            <a:chExt cx="12589773" cy="432000"/>
          </a:xfrm>
        </p:grpSpPr>
        <p:cxnSp>
          <p:nvCxnSpPr>
            <p:cNvPr id="22" name="直接连接符 21"/>
            <p:cNvCxnSpPr/>
            <p:nvPr/>
          </p:nvCxnSpPr>
          <p:spPr>
            <a:xfrm>
              <a:off x="1321935" y="2041177"/>
              <a:ext cx="583025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星形: 五角 14"/>
            <p:cNvSpPr/>
            <p:nvPr/>
          </p:nvSpPr>
          <p:spPr>
            <a:xfrm>
              <a:off x="7400822" y="1796061"/>
              <a:ext cx="432000" cy="432000"/>
            </a:xfrm>
            <a:prstGeom prst="star5">
              <a:avLst/>
            </a:prstGeom>
            <a:gradFill>
              <a:gsLst>
                <a:gs pos="90000">
                  <a:srgbClr val="C00000"/>
                </a:gs>
                <a:gs pos="30000">
                  <a:srgbClr val="FF33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cxnSp>
          <p:nvCxnSpPr>
            <p:cNvPr id="24" name="直接连接符 23"/>
            <p:cNvCxnSpPr/>
            <p:nvPr/>
          </p:nvCxnSpPr>
          <p:spPr>
            <a:xfrm>
              <a:off x="8081453" y="2041177"/>
              <a:ext cx="58302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5" name="五边形 24"/>
          <p:cNvSpPr/>
          <p:nvPr/>
        </p:nvSpPr>
        <p:spPr>
          <a:xfrm rot="5400000">
            <a:off x="633689" y="4883456"/>
            <a:ext cx="1958299" cy="810104"/>
          </a:xfrm>
          <a:prstGeom prst="homePlate">
            <a:avLst>
              <a:gd name="adj" fmla="val 0"/>
            </a:avLst>
          </a:prstGeom>
          <a:solidFill>
            <a:schemeClr val="accent1">
              <a:lumMod val="75000"/>
            </a:schemeClr>
          </a:solidFill>
          <a:ln>
            <a:solidFill>
              <a:srgbClr val="FFAE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5"/>
          <p:cNvSpPr txBox="1"/>
          <p:nvPr/>
        </p:nvSpPr>
        <p:spPr>
          <a:xfrm>
            <a:off x="1344153" y="4339231"/>
            <a:ext cx="553998" cy="1958300"/>
          </a:xfrm>
          <a:prstGeom prst="rect">
            <a:avLst/>
          </a:prstGeom>
          <a:noFill/>
        </p:spPr>
        <p:txBody>
          <a:bodyPr vert="eaVert" wrap="square" lIns="91440" tIns="45720" rIns="91440" bIns="45720" rtlCol="0">
            <a:spAutoFit/>
          </a:bodyPr>
          <a:lstStyle/>
          <a:p>
            <a:pPr lvl="0" algn="ctr">
              <a:defRPr/>
            </a:pPr>
            <a:r>
              <a:rPr lang="zh-CN" altLang="en-US" sz="2400" kern="0" dirty="0">
                <a:ln w="1905">
                  <a:noFill/>
                </a:ln>
                <a:solidFill>
                  <a:schemeClr val="bg1"/>
                </a:solidFill>
                <a:latin typeface="+mn-ea"/>
                <a:cs typeface="+mn-ea"/>
                <a:sym typeface="+mn-lt"/>
              </a:rPr>
              <a:t>人才成就事业</a:t>
            </a:r>
          </a:p>
        </p:txBody>
      </p:sp>
      <p:sp>
        <p:nvSpPr>
          <p:cNvPr id="28" name="文本框 27"/>
          <p:cNvSpPr txBox="1"/>
          <p:nvPr/>
        </p:nvSpPr>
        <p:spPr>
          <a:xfrm>
            <a:off x="1485900" y="341482"/>
            <a:ext cx="4557548"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总书记讲话内容</a:t>
            </a:r>
          </a:p>
        </p:txBody>
      </p:sp>
      <p:pic>
        <p:nvPicPr>
          <p:cNvPr id="20" name="图片 19">
            <a:extLst>
              <a:ext uri="{FF2B5EF4-FFF2-40B4-BE49-F238E27FC236}">
                <a16:creationId xmlns:a16="http://schemas.microsoft.com/office/drawing/2014/main" id="{E559A6B8-390D-4C26-8F06-3A1CC1D436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15.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3">
            <a:lum/>
          </a:blip>
          <a:srcRect/>
          <a:stretch>
            <a:fillRect t="-320000" b="-320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155" y="-1701"/>
            <a:ext cx="6439101" cy="1394154"/>
          </a:xfrm>
          <a:prstGeom prst="rect">
            <a:avLst/>
          </a:prstGeom>
        </p:spPr>
      </p:pic>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74661" b="10601"/>
          <a:stretch/>
        </p:blipFill>
        <p:spPr>
          <a:xfrm>
            <a:off x="-1270" y="4808078"/>
            <a:ext cx="12193270" cy="2049922"/>
          </a:xfrm>
          <a:prstGeom prst="rect">
            <a:avLst/>
          </a:prstGeom>
        </p:spPr>
      </p:pic>
      <p:pic>
        <p:nvPicPr>
          <p:cNvPr id="3" name="图片 2">
            <a:extLst>
              <a:ext uri="{FF2B5EF4-FFF2-40B4-BE49-F238E27FC236}">
                <a16:creationId xmlns:a16="http://schemas.microsoft.com/office/drawing/2014/main" id="{24ACE18A-E67C-45F5-ACBE-BD2F671A0669}"/>
              </a:ext>
            </a:extLst>
          </p:cNvPr>
          <p:cNvPicPr>
            <a:picLocks noChangeAspect="1"/>
          </p:cNvPicPr>
          <p:nvPr/>
        </p:nvPicPr>
        <p:blipFill rotWithShape="1">
          <a:blip r:embed="rId6">
            <a:extLst>
              <a:ext uri="{28A0092B-C50C-407E-A947-70E740481C1C}">
                <a14:useLocalDpi xmlns:a14="http://schemas.microsoft.com/office/drawing/2010/main" val="0"/>
              </a:ext>
            </a:extLst>
          </a:blip>
          <a:srcRect t="48013"/>
          <a:stretch/>
        </p:blipFill>
        <p:spPr>
          <a:xfrm>
            <a:off x="-1270" y="5192395"/>
            <a:ext cx="12212656" cy="1692780"/>
          </a:xfrm>
          <a:prstGeom prst="rect">
            <a:avLst/>
          </a:prstGeom>
        </p:spPr>
      </p:pic>
      <p:pic>
        <p:nvPicPr>
          <p:cNvPr id="8" name="图片 7"/>
          <p:cNvPicPr>
            <a:picLocks noChangeAspect="1"/>
          </p:cNvPicPr>
          <p:nvPr/>
        </p:nvPicPr>
        <p:blipFill rotWithShape="1">
          <a:blip r:embed="rId7" cstate="screen">
            <a:extLst>
              <a:ext uri="{28A0092B-C50C-407E-A947-70E740481C1C}">
                <a14:useLocalDpi xmlns:a14="http://schemas.microsoft.com/office/drawing/2010/main"/>
              </a:ext>
            </a:extLst>
          </a:blip>
          <a:srcRect b="4169"/>
          <a:stretch/>
        </p:blipFill>
        <p:spPr>
          <a:xfrm>
            <a:off x="-3155" y="5513705"/>
            <a:ext cx="12192000" cy="1371470"/>
          </a:xfrm>
          <a:prstGeom prst="rect">
            <a:avLst/>
          </a:prstGeom>
        </p:spPr>
      </p:pic>
      <p:sp>
        <p:nvSpPr>
          <p:cNvPr id="17" name="文本框 16">
            <a:extLst>
              <a:ext uri="{FF2B5EF4-FFF2-40B4-BE49-F238E27FC236}">
                <a16:creationId xmlns:a16="http://schemas.microsoft.com/office/drawing/2014/main" id="{390EFBA8-FACB-4621-8F4F-809C770DC217}"/>
              </a:ext>
            </a:extLst>
          </p:cNvPr>
          <p:cNvSpPr txBox="1"/>
          <p:nvPr/>
        </p:nvSpPr>
        <p:spPr>
          <a:xfrm>
            <a:off x="2738755" y="4289374"/>
            <a:ext cx="6228080" cy="521970"/>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a:ln>
                  <a:noFill/>
                </a:ln>
                <a:solidFill>
                  <a:srgbClr val="000000"/>
                </a:solidFill>
                <a:effectLst/>
                <a:uLnTx/>
                <a:uFillTx/>
                <a:latin typeface="汉仪超粗宋简" panose="02010600000101010101" charset="-122"/>
                <a:ea typeface="汉仪超粗宋简" panose="02010600000101010101" charset="-122"/>
                <a:cs typeface="汉仪超粗宋简" panose="02010600000101010101" charset="-122"/>
                <a:sym typeface="+mn-ea"/>
              </a:rPr>
              <a:t>——</a:t>
            </a:r>
            <a:r>
              <a:rPr kumimoji="0" lang="zh-CN" altLang="en-US" sz="2800" b="0" i="0" u="none" strike="noStrike" kern="1200" cap="none" spc="0" normalizeH="0" baseline="0" noProof="0">
                <a:ln>
                  <a:noFill/>
                </a:ln>
                <a:solidFill>
                  <a:srgbClr val="000000"/>
                </a:solidFill>
                <a:effectLst/>
                <a:uLnTx/>
                <a:uFillTx/>
                <a:latin typeface="汉仪超粗宋简" panose="02010600000101010101" charset="-122"/>
                <a:ea typeface="汉仪超粗宋简" panose="02010600000101010101" charset="-122"/>
                <a:cs typeface="汉仪超粗宋简" panose="02010600000101010101" charset="-122"/>
                <a:sym typeface="+mn-ea"/>
              </a:rPr>
              <a:t>新时代强国战略重要讲话解读</a:t>
            </a:r>
            <a:r>
              <a:rPr kumimoji="0" lang="en-US" altLang="zh-CN" sz="2800" b="0" i="0" u="none" strike="noStrike" kern="1200" cap="none" spc="0" normalizeH="0" baseline="0" noProof="0">
                <a:ln>
                  <a:noFill/>
                </a:ln>
                <a:solidFill>
                  <a:srgbClr val="000000"/>
                </a:solidFill>
                <a:effectLst/>
                <a:uLnTx/>
                <a:uFillTx/>
                <a:latin typeface="汉仪超粗宋简" panose="02010600000101010101" charset="-122"/>
                <a:ea typeface="汉仪超粗宋简" panose="02010600000101010101" charset="-122"/>
                <a:cs typeface="汉仪超粗宋简" panose="02010600000101010101" charset="-122"/>
                <a:sym typeface="+mn-ea"/>
              </a:rPr>
              <a:t>——</a:t>
            </a:r>
          </a:p>
        </p:txBody>
      </p:sp>
      <p:sp>
        <p:nvSpPr>
          <p:cNvPr id="18" name="文本框 17">
            <a:extLst>
              <a:ext uri="{FF2B5EF4-FFF2-40B4-BE49-F238E27FC236}">
                <a16:creationId xmlns:a16="http://schemas.microsoft.com/office/drawing/2014/main" id="{123AC32F-AF58-4B00-A35A-1CFB0EF1E678}"/>
              </a:ext>
            </a:extLst>
          </p:cNvPr>
          <p:cNvSpPr txBox="1"/>
          <p:nvPr/>
        </p:nvSpPr>
        <p:spPr>
          <a:xfrm>
            <a:off x="237067" y="1541545"/>
            <a:ext cx="11705590" cy="14452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8800" b="1" kern="1700" spc="800" dirty="0">
                <a:solidFill>
                  <a:srgbClr val="C00000"/>
                </a:solidFill>
                <a:latin typeface="字魂经典雅黑" panose="00000500000000000000" charset="-122"/>
                <a:ea typeface="字魂经典雅黑" panose="00000500000000000000" charset="-122"/>
                <a:cs typeface="汉仪尚巍手书简" panose="00020600040101010101" charset="-122"/>
              </a:rPr>
              <a:t>感谢您的观看</a:t>
            </a:r>
            <a:endParaRPr kumimoji="0" lang="zh-CN" altLang="en-US" sz="8800" b="1" i="0" u="none" strike="noStrike" kern="1700" cap="none" spc="800" normalizeH="0" baseline="0" noProof="0" dirty="0">
              <a:ln>
                <a:noFill/>
              </a:ln>
              <a:solidFill>
                <a:srgbClr val="C00000"/>
              </a:solidFill>
              <a:effectLst/>
              <a:uLnTx/>
              <a:uFillTx/>
              <a:latin typeface="字魂经典雅黑" panose="00000500000000000000" charset="-122"/>
              <a:ea typeface="字魂经典雅黑" panose="00000500000000000000" charset="-122"/>
              <a:cs typeface="汉仪尚巍手书简" panose="00020600040101010101" charset="-122"/>
            </a:endParaRPr>
          </a:p>
        </p:txBody>
      </p:sp>
      <p:sp>
        <p:nvSpPr>
          <p:cNvPr id="19" name="圆角矩形 41">
            <a:extLst>
              <a:ext uri="{FF2B5EF4-FFF2-40B4-BE49-F238E27FC236}">
                <a16:creationId xmlns:a16="http://schemas.microsoft.com/office/drawing/2014/main" id="{D9B44643-C8C9-4D8D-8CD2-CE3B68DDDF29}"/>
              </a:ext>
            </a:extLst>
          </p:cNvPr>
          <p:cNvSpPr/>
          <p:nvPr/>
        </p:nvSpPr>
        <p:spPr>
          <a:xfrm>
            <a:off x="3613032" y="3541519"/>
            <a:ext cx="4984390" cy="592396"/>
          </a:xfrm>
          <a:prstGeom prst="roundRect">
            <a:avLst>
              <a:gd name="adj" fmla="val 50000"/>
            </a:avLst>
          </a:prstGeom>
          <a:solidFill>
            <a:srgbClr val="E60C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ea typeface="阿里巴巴普惠体 R"/>
              <a:cs typeface="+mn-cs"/>
            </a:endParaRPr>
          </a:p>
        </p:txBody>
      </p:sp>
      <p:sp>
        <p:nvSpPr>
          <p:cNvPr id="20" name="文本框 19">
            <a:extLst>
              <a:ext uri="{FF2B5EF4-FFF2-40B4-BE49-F238E27FC236}">
                <a16:creationId xmlns:a16="http://schemas.microsoft.com/office/drawing/2014/main" id="{B26BB40A-9D19-454A-BFBD-BBA2325D6D1B}"/>
              </a:ext>
            </a:extLst>
          </p:cNvPr>
          <p:cNvSpPr txBox="1"/>
          <p:nvPr/>
        </p:nvSpPr>
        <p:spPr>
          <a:xfrm>
            <a:off x="3892500" y="3577820"/>
            <a:ext cx="4242575" cy="511422"/>
          </a:xfrm>
          <a:prstGeom prst="rect">
            <a:avLst/>
          </a:prstGeom>
          <a:noFill/>
        </p:spPr>
        <p:txBody>
          <a:bodyPr wrap="square">
            <a:spAutoFit/>
          </a:bodyPr>
          <a:lstStyle/>
          <a:p>
            <a:pPr marL="0" marR="0" lvl="0" indent="0" algn="dist" defTabSz="914400" rtl="0" eaLnBrk="1" fontAlgn="auto" latinLnBrk="0" hangingPunct="1">
              <a:lnSpc>
                <a:spcPct val="120000"/>
              </a:lnSpc>
              <a:spcBef>
                <a:spcPts val="0"/>
              </a:spcBef>
              <a:spcAft>
                <a:spcPts val="0"/>
              </a:spcAft>
              <a:buClrTx/>
              <a:buSzPct val="80000"/>
              <a:buFontTx/>
              <a:buNone/>
              <a:tabLst/>
              <a:defRPr/>
            </a:pPr>
            <a:r>
              <a:rPr kumimoji="0" lang="zh-CN" altLang="en-US" sz="2400" b="0" i="0" u="none" strike="noStrike" kern="1200" cap="none" spc="0" normalizeH="0" baseline="0" noProof="0" dirty="0">
                <a:ln w="34925">
                  <a:noFill/>
                </a:ln>
                <a:solidFill>
                  <a:srgbClr val="FFFFFF"/>
                </a:solidFill>
                <a:effectLst/>
                <a:uLnTx/>
                <a:uFillTx/>
                <a:latin typeface="+mn-ea"/>
                <a:ea typeface="阿里巴巴普惠体 R"/>
                <a:cs typeface="+mn-ea"/>
                <a:sym typeface="+mn-lt"/>
              </a:rPr>
              <a:t>深入实施新时代人才强国战略</a:t>
            </a:r>
            <a:endParaRPr kumimoji="0" lang="zh-CN" altLang="en-US" sz="1400" b="0" i="0" u="none" strike="noStrike" kern="1200" cap="none" spc="0" normalizeH="0" baseline="0" noProof="0" dirty="0">
              <a:ln w="34925">
                <a:noFill/>
              </a:ln>
              <a:solidFill>
                <a:srgbClr val="FFFFFF"/>
              </a:solidFill>
              <a:effectLst/>
              <a:uLnTx/>
              <a:uFillTx/>
              <a:latin typeface="+mn-ea"/>
              <a:ea typeface="阿里巴巴普惠体 R"/>
              <a:cs typeface="+mn-ea"/>
              <a:sym typeface="+mn-lt"/>
            </a:endParaRPr>
          </a:p>
        </p:txBody>
      </p:sp>
      <p:grpSp>
        <p:nvGrpSpPr>
          <p:cNvPr id="21" name="组合 20">
            <a:extLst>
              <a:ext uri="{FF2B5EF4-FFF2-40B4-BE49-F238E27FC236}">
                <a16:creationId xmlns:a16="http://schemas.microsoft.com/office/drawing/2014/main" id="{CB24B4F9-3AE6-4ED2-BCE6-5C6E69C208BA}"/>
              </a:ext>
            </a:extLst>
          </p:cNvPr>
          <p:cNvGrpSpPr/>
          <p:nvPr/>
        </p:nvGrpSpPr>
        <p:grpSpPr>
          <a:xfrm>
            <a:off x="3063206" y="2728234"/>
            <a:ext cx="6059277" cy="864467"/>
            <a:chOff x="2585685" y="3174656"/>
            <a:chExt cx="6742294" cy="1033530"/>
          </a:xfrm>
        </p:grpSpPr>
        <p:grpSp>
          <p:nvGrpSpPr>
            <p:cNvPr id="22" name="组合 21">
              <a:extLst>
                <a:ext uri="{FF2B5EF4-FFF2-40B4-BE49-F238E27FC236}">
                  <a16:creationId xmlns:a16="http://schemas.microsoft.com/office/drawing/2014/main" id="{9C7D987C-8A20-4B5A-B4C8-FB46CD8FD4C1}"/>
                </a:ext>
              </a:extLst>
            </p:cNvPr>
            <p:cNvGrpSpPr/>
            <p:nvPr/>
          </p:nvGrpSpPr>
          <p:grpSpPr>
            <a:xfrm>
              <a:off x="2585685" y="3743537"/>
              <a:ext cx="6742294" cy="8800"/>
              <a:chOff x="3196853" y="3417136"/>
              <a:chExt cx="5987669" cy="8800"/>
            </a:xfrm>
          </p:grpSpPr>
          <p:cxnSp>
            <p:nvCxnSpPr>
              <p:cNvPr id="27" name="直接连接符 26">
                <a:extLst>
                  <a:ext uri="{FF2B5EF4-FFF2-40B4-BE49-F238E27FC236}">
                    <a16:creationId xmlns:a16="http://schemas.microsoft.com/office/drawing/2014/main" id="{A5344143-FFBC-4670-B23E-99C781B88C18}"/>
                  </a:ext>
                </a:extLst>
              </p:cNvPr>
              <p:cNvCxnSpPr/>
              <p:nvPr/>
            </p:nvCxnSpPr>
            <p:spPr>
              <a:xfrm>
                <a:off x="6911213" y="3417136"/>
                <a:ext cx="2273309" cy="0"/>
              </a:xfrm>
              <a:prstGeom prst="line">
                <a:avLst/>
              </a:prstGeom>
              <a:ln w="38100">
                <a:solidFill>
                  <a:srgbClr val="E61117"/>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CB32FF0-D16F-484C-A3E2-98CE3DCDDD0B}"/>
                  </a:ext>
                </a:extLst>
              </p:cNvPr>
              <p:cNvCxnSpPr/>
              <p:nvPr/>
            </p:nvCxnSpPr>
            <p:spPr>
              <a:xfrm>
                <a:off x="3196853" y="3425936"/>
                <a:ext cx="2264607" cy="0"/>
              </a:xfrm>
              <a:prstGeom prst="line">
                <a:avLst/>
              </a:prstGeom>
              <a:ln w="38100">
                <a:solidFill>
                  <a:srgbClr val="E61117"/>
                </a:solidFill>
              </a:ln>
            </p:spPr>
            <p:style>
              <a:lnRef idx="1">
                <a:schemeClr val="accent1"/>
              </a:lnRef>
              <a:fillRef idx="0">
                <a:schemeClr val="accent1"/>
              </a:fillRef>
              <a:effectRef idx="0">
                <a:schemeClr val="accent1"/>
              </a:effectRef>
              <a:fontRef idx="minor">
                <a:schemeClr val="tx1"/>
              </a:fontRef>
            </p:style>
          </p:cxnSp>
        </p:grpSp>
        <p:grpSp>
          <p:nvGrpSpPr>
            <p:cNvPr id="23" name="组合 22">
              <a:extLst>
                <a:ext uri="{FF2B5EF4-FFF2-40B4-BE49-F238E27FC236}">
                  <a16:creationId xmlns:a16="http://schemas.microsoft.com/office/drawing/2014/main" id="{5BD6C1E0-5D62-4221-843F-6EDEDBCDDF24}"/>
                </a:ext>
              </a:extLst>
            </p:cNvPr>
            <p:cNvGrpSpPr/>
            <p:nvPr/>
          </p:nvGrpSpPr>
          <p:grpSpPr>
            <a:xfrm>
              <a:off x="5135701" y="3174656"/>
              <a:ext cx="1632465" cy="1033530"/>
              <a:chOff x="5394679" y="3086340"/>
              <a:chExt cx="1632465" cy="1033530"/>
            </a:xfrm>
          </p:grpSpPr>
          <p:sp>
            <p:nvSpPr>
              <p:cNvPr id="24" name="文本框 23">
                <a:extLst>
                  <a:ext uri="{FF2B5EF4-FFF2-40B4-BE49-F238E27FC236}">
                    <a16:creationId xmlns:a16="http://schemas.microsoft.com/office/drawing/2014/main" id="{522879A2-C099-46E8-ADCD-C9817378D236}"/>
                  </a:ext>
                </a:extLst>
              </p:cNvPr>
              <p:cNvSpPr txBox="1"/>
              <p:nvPr/>
            </p:nvSpPr>
            <p:spPr>
              <a:xfrm>
                <a:off x="5772153" y="3086340"/>
                <a:ext cx="880676" cy="1033530"/>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Pct val="80000"/>
                  <a:buFontTx/>
                  <a:buNone/>
                  <a:tabLst/>
                  <a:defRPr/>
                </a:pPr>
                <a:r>
                  <a:rPr kumimoji="0" lang="zh-CN" altLang="en-US" sz="4400" b="1" i="0" u="none" strike="noStrike" kern="1200" cap="none" spc="0" normalizeH="0" baseline="0" noProof="0" dirty="0">
                    <a:ln w="34925">
                      <a:noFill/>
                    </a:ln>
                    <a:solidFill>
                      <a:srgbClr val="D30000"/>
                    </a:solidFill>
                    <a:effectLst/>
                    <a:uLnTx/>
                    <a:uFillTx/>
                    <a:latin typeface="方正粗黑宋简体" panose="02000000000000000000" pitchFamily="2" charset="-122"/>
                    <a:ea typeface="方正粗黑宋简体" panose="02000000000000000000" pitchFamily="2" charset="-122"/>
                    <a:cs typeface="+mn-ea"/>
                    <a:sym typeface="+mn-lt"/>
                  </a:rPr>
                  <a:t>★</a:t>
                </a:r>
                <a:endParaRPr kumimoji="0" lang="zh-CN" altLang="en-US" sz="2800" b="1" i="0" u="none" strike="noStrike" kern="1200" cap="none" spc="0" normalizeH="0" baseline="0" noProof="0" dirty="0">
                  <a:ln w="34925">
                    <a:noFill/>
                  </a:ln>
                  <a:solidFill>
                    <a:srgbClr val="D30000"/>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25" name="文本框 24">
                <a:extLst>
                  <a:ext uri="{FF2B5EF4-FFF2-40B4-BE49-F238E27FC236}">
                    <a16:creationId xmlns:a16="http://schemas.microsoft.com/office/drawing/2014/main" id="{77E9FB22-8D35-4066-866F-1554879E496E}"/>
                  </a:ext>
                </a:extLst>
              </p:cNvPr>
              <p:cNvSpPr txBox="1"/>
              <p:nvPr/>
            </p:nvSpPr>
            <p:spPr>
              <a:xfrm>
                <a:off x="5394679" y="3228421"/>
                <a:ext cx="599712" cy="78177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Pct val="80000"/>
                  <a:buFontTx/>
                  <a:buNone/>
                  <a:tabLst/>
                  <a:defRPr/>
                </a:pPr>
                <a:r>
                  <a:rPr kumimoji="0" lang="zh-CN" altLang="en-US" sz="3200" b="1" i="0" u="none" strike="noStrike" kern="1200" cap="none" spc="0" normalizeH="0" baseline="0" noProof="0" dirty="0">
                    <a:ln w="34925">
                      <a:noFill/>
                    </a:ln>
                    <a:solidFill>
                      <a:srgbClr val="D30000"/>
                    </a:solidFill>
                    <a:effectLst/>
                    <a:uLnTx/>
                    <a:uFillTx/>
                    <a:latin typeface="方正粗黑宋简体" panose="02000000000000000000" pitchFamily="2" charset="-122"/>
                    <a:ea typeface="方正粗黑宋简体" panose="02000000000000000000" pitchFamily="2" charset="-122"/>
                    <a:cs typeface="+mn-ea"/>
                    <a:sym typeface="+mn-lt"/>
                  </a:rPr>
                  <a:t>★</a:t>
                </a:r>
                <a:endParaRPr kumimoji="0" lang="zh-CN" altLang="en-US" sz="1800" b="1" i="0" u="none" strike="noStrike" kern="1200" cap="none" spc="0" normalizeH="0" baseline="0" noProof="0" dirty="0">
                  <a:ln w="34925">
                    <a:noFill/>
                  </a:ln>
                  <a:solidFill>
                    <a:srgbClr val="D30000"/>
                  </a:solidFill>
                  <a:effectLst/>
                  <a:uLnTx/>
                  <a:uFillTx/>
                  <a:latin typeface="方正粗黑宋简体" panose="02000000000000000000" pitchFamily="2" charset="-122"/>
                  <a:ea typeface="方正粗黑宋简体" panose="02000000000000000000" pitchFamily="2" charset="-122"/>
                  <a:cs typeface="+mn-ea"/>
                  <a:sym typeface="+mn-lt"/>
                </a:endParaRPr>
              </a:p>
            </p:txBody>
          </p:sp>
          <p:sp>
            <p:nvSpPr>
              <p:cNvPr id="26" name="文本框 25">
                <a:extLst>
                  <a:ext uri="{FF2B5EF4-FFF2-40B4-BE49-F238E27FC236}">
                    <a16:creationId xmlns:a16="http://schemas.microsoft.com/office/drawing/2014/main" id="{685BB032-E846-4B7F-9456-D8060E857A8D}"/>
                  </a:ext>
                </a:extLst>
              </p:cNvPr>
              <p:cNvSpPr txBox="1"/>
              <p:nvPr/>
            </p:nvSpPr>
            <p:spPr>
              <a:xfrm>
                <a:off x="6427432" y="3231271"/>
                <a:ext cx="599712" cy="781779"/>
              </a:xfrm>
              <a:prstGeom prst="rect">
                <a:avLst/>
              </a:prstGeom>
              <a:noFill/>
            </p:spPr>
            <p:txBody>
              <a:bodyPr wrap="square">
                <a:spAutoFit/>
              </a:bodyPr>
              <a:lstStyle/>
              <a:p>
                <a:pPr marL="0" marR="0" lvl="0" indent="0" algn="ctr" defTabSz="914400" rtl="0" eaLnBrk="1" fontAlgn="auto" latinLnBrk="0" hangingPunct="1">
                  <a:lnSpc>
                    <a:spcPct val="120000"/>
                  </a:lnSpc>
                  <a:spcBef>
                    <a:spcPts val="0"/>
                  </a:spcBef>
                  <a:spcAft>
                    <a:spcPts val="0"/>
                  </a:spcAft>
                  <a:buClrTx/>
                  <a:buSzPct val="80000"/>
                  <a:buFontTx/>
                  <a:buNone/>
                  <a:tabLst/>
                  <a:defRPr/>
                </a:pPr>
                <a:r>
                  <a:rPr kumimoji="0" lang="zh-CN" altLang="en-US" sz="3200" b="1" i="0" u="none" strike="noStrike" kern="1200" cap="none" spc="0" normalizeH="0" baseline="0" noProof="0" dirty="0">
                    <a:ln w="34925">
                      <a:noFill/>
                    </a:ln>
                    <a:solidFill>
                      <a:srgbClr val="D30000"/>
                    </a:solidFill>
                    <a:effectLst/>
                    <a:uLnTx/>
                    <a:uFillTx/>
                    <a:latin typeface="方正粗黑宋简体" panose="02000000000000000000" pitchFamily="2" charset="-122"/>
                    <a:ea typeface="方正粗黑宋简体" panose="02000000000000000000" pitchFamily="2" charset="-122"/>
                    <a:cs typeface="+mn-ea"/>
                    <a:sym typeface="+mn-lt"/>
                  </a:rPr>
                  <a:t>★</a:t>
                </a:r>
                <a:endParaRPr kumimoji="0" lang="zh-CN" altLang="en-US" sz="1800" b="1" i="0" u="none" strike="noStrike" kern="1200" cap="none" spc="0" normalizeH="0" baseline="0" noProof="0" dirty="0">
                  <a:ln w="34925">
                    <a:noFill/>
                  </a:ln>
                  <a:solidFill>
                    <a:srgbClr val="D30000"/>
                  </a:solidFill>
                  <a:effectLst/>
                  <a:uLnTx/>
                  <a:uFillTx/>
                  <a:latin typeface="方正粗黑宋简体" panose="02000000000000000000" pitchFamily="2" charset="-122"/>
                  <a:ea typeface="方正粗黑宋简体" panose="02000000000000000000" pitchFamily="2" charset="-122"/>
                  <a:cs typeface="+mn-ea"/>
                  <a:sym typeface="+mn-lt"/>
                </a:endParaRPr>
              </a:p>
            </p:txBody>
          </p:sp>
        </p:grpSp>
      </p:grpSp>
      <p:pic>
        <p:nvPicPr>
          <p:cNvPr id="29" name="图片 28">
            <a:extLst>
              <a:ext uri="{FF2B5EF4-FFF2-40B4-BE49-F238E27FC236}">
                <a16:creationId xmlns:a16="http://schemas.microsoft.com/office/drawing/2014/main" id="{EFF7639E-3A03-4B4D-B4AA-BDEC1C3A37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9326474" y="701791"/>
            <a:ext cx="2379116" cy="1551598"/>
          </a:xfrm>
          <a:prstGeom prst="rect">
            <a:avLst/>
          </a:prstGeom>
        </p:spPr>
      </p:pic>
    </p:spTree>
    <p:extLst>
      <p:ext uri="{BB962C8B-B14F-4D97-AF65-F5344CB8AC3E}">
        <p14:creationId xmlns:p14="http://schemas.microsoft.com/office/powerpoint/2010/main" val="2012476755"/>
      </p:ext>
    </p:extLst>
  </p:cSld>
  <p:clrMapOvr>
    <a:masterClrMapping/>
  </p:clrMapOvr>
  <mc:AlternateContent xmlns:mc="http://schemas.openxmlformats.org/markup-compatibility/2006" xmlns:p14="http://schemas.microsoft.com/office/powerpoint/2010/main">
    <mc:Choice Requires="p14">
      <p:transition>
        <p:random/>
      </p:transition>
    </mc:Choice>
    <mc:Fallback>
      <p:transition>
        <p:random/>
      </p:transition>
    </mc:Fallback>
  </mc:AlternateContent>
  <p:timing>
    <p:tnLst>
      <p:par>
        <p:cTn id="1" dur="indefinite" restart="never" nodeType="tmRoot"/>
      </p:par>
    </p:tnLst>
    <p:bldLst>
      <p:bldP spid="17" grpId="1"/>
      <p:bldP spid="18" grpId="1"/>
    </p:bldLst>
  </p:timing>
</p:sld>
</file>

<file path=ppt/slides/slide2.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5">
            <a:lum/>
          </a:blip>
          <a:srcRect/>
          <a:stretch>
            <a:fillRect t="-320000" b="-320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155" y="-1701"/>
            <a:ext cx="6439101" cy="1394154"/>
          </a:xfrm>
          <a:prstGeom prst="rect">
            <a:avLst/>
          </a:prstGeom>
        </p:spPr>
      </p:pic>
      <p:pic>
        <p:nvPicPr>
          <p:cNvPr id="5" name="图片 4"/>
          <p:cNvPicPr>
            <a:picLocks noChangeAspect="1"/>
          </p:cNvPicPr>
          <p:nvPr/>
        </p:nvPicPr>
        <p:blipFill rotWithShape="1">
          <a:blip r:embed="rId7" cstate="print">
            <a:extLst>
              <a:ext uri="{28A0092B-C50C-407E-A947-70E740481C1C}">
                <a14:useLocalDpi xmlns:a14="http://schemas.microsoft.com/office/drawing/2010/main" val="0"/>
              </a:ext>
            </a:extLst>
          </a:blip>
          <a:srcRect t="74661" b="10601"/>
          <a:stretch/>
        </p:blipFill>
        <p:spPr>
          <a:xfrm>
            <a:off x="-1270" y="4808078"/>
            <a:ext cx="12193270" cy="2049922"/>
          </a:xfrm>
          <a:prstGeom prst="rect">
            <a:avLst/>
          </a:prstGeom>
        </p:spPr>
      </p:pic>
      <p:pic>
        <p:nvPicPr>
          <p:cNvPr id="3" name="图片 2">
            <a:extLst>
              <a:ext uri="{FF2B5EF4-FFF2-40B4-BE49-F238E27FC236}">
                <a16:creationId xmlns:a16="http://schemas.microsoft.com/office/drawing/2014/main" id="{24ACE18A-E67C-45F5-ACBE-BD2F671A0669}"/>
              </a:ext>
            </a:extLst>
          </p:cNvPr>
          <p:cNvPicPr>
            <a:picLocks noChangeAspect="1"/>
          </p:cNvPicPr>
          <p:nvPr/>
        </p:nvPicPr>
        <p:blipFill rotWithShape="1">
          <a:blip r:embed="rId8">
            <a:extLst>
              <a:ext uri="{28A0092B-C50C-407E-A947-70E740481C1C}">
                <a14:useLocalDpi xmlns:a14="http://schemas.microsoft.com/office/drawing/2010/main" val="0"/>
              </a:ext>
            </a:extLst>
          </a:blip>
          <a:srcRect t="48013"/>
          <a:stretch/>
        </p:blipFill>
        <p:spPr>
          <a:xfrm>
            <a:off x="-1270" y="5192395"/>
            <a:ext cx="12212656" cy="1692780"/>
          </a:xfrm>
          <a:prstGeom prst="rect">
            <a:avLst/>
          </a:prstGeom>
        </p:spPr>
      </p:pic>
      <p:pic>
        <p:nvPicPr>
          <p:cNvPr id="8" name="图片 7"/>
          <p:cNvPicPr>
            <a:picLocks noChangeAspect="1"/>
          </p:cNvPicPr>
          <p:nvPr/>
        </p:nvPicPr>
        <p:blipFill rotWithShape="1">
          <a:blip r:embed="rId9" cstate="screen">
            <a:extLst>
              <a:ext uri="{28A0092B-C50C-407E-A947-70E740481C1C}">
                <a14:useLocalDpi xmlns:a14="http://schemas.microsoft.com/office/drawing/2010/main"/>
              </a:ext>
            </a:extLst>
          </a:blip>
          <a:srcRect b="4169"/>
          <a:stretch/>
        </p:blipFill>
        <p:spPr>
          <a:xfrm>
            <a:off x="-3155" y="5513705"/>
            <a:ext cx="12192000" cy="1371470"/>
          </a:xfrm>
          <a:prstGeom prst="rect">
            <a:avLst/>
          </a:prstGeom>
        </p:spPr>
      </p:pic>
      <p:sp>
        <p:nvSpPr>
          <p:cNvPr id="29" name="文本框 28">
            <a:extLst>
              <a:ext uri="{FF2B5EF4-FFF2-40B4-BE49-F238E27FC236}">
                <a16:creationId xmlns:a16="http://schemas.microsoft.com/office/drawing/2014/main" id="{CADAE0A6-9DF8-4C0B-941A-49EAB7000B3E}"/>
              </a:ext>
            </a:extLst>
          </p:cNvPr>
          <p:cNvSpPr txBox="1"/>
          <p:nvPr/>
        </p:nvSpPr>
        <p:spPr>
          <a:xfrm>
            <a:off x="908685" y="1760577"/>
            <a:ext cx="2527935" cy="1198880"/>
          </a:xfrm>
          <a:prstGeom prst="rect">
            <a:avLst/>
          </a:prstGeom>
          <a:noFill/>
        </p:spPr>
        <p:txBody>
          <a:bodyPr wrap="square" rtlCol="0">
            <a:spAutoFit/>
          </a:bodyPr>
          <a:lstStyle/>
          <a:p>
            <a:pPr algn="ctr"/>
            <a:r>
              <a:rPr lang="zh-CN" altLang="en-US" sz="7200">
                <a:solidFill>
                  <a:srgbClr val="C20000"/>
                </a:solidFill>
                <a:effectLst/>
                <a:latin typeface="汉仪超粗宋简" panose="02010600000101010101" charset="-122"/>
                <a:ea typeface="汉仪超粗宋简" panose="02010600000101010101" charset="-122"/>
                <a:cs typeface="汉仪超粗宋简" panose="02010600000101010101" charset="-122"/>
              </a:rPr>
              <a:t>目录</a:t>
            </a:r>
            <a:endParaRPr lang="zh-CN" altLang="en-US" sz="7200" dirty="0">
              <a:solidFill>
                <a:srgbClr val="C20000"/>
              </a:solidFill>
              <a:effectLst/>
              <a:latin typeface="汉仪超粗宋简" panose="02010600000101010101" charset="-122"/>
              <a:ea typeface="汉仪超粗宋简" panose="02010600000101010101" charset="-122"/>
              <a:cs typeface="汉仪超粗宋简" panose="02010600000101010101" charset="-122"/>
            </a:endParaRPr>
          </a:p>
        </p:txBody>
      </p:sp>
      <p:sp>
        <p:nvSpPr>
          <p:cNvPr id="30" name="文本框 29">
            <a:extLst>
              <a:ext uri="{FF2B5EF4-FFF2-40B4-BE49-F238E27FC236}">
                <a16:creationId xmlns:a16="http://schemas.microsoft.com/office/drawing/2014/main" id="{8D91422E-39C0-48E5-93C6-5CD05189CD18}"/>
              </a:ext>
            </a:extLst>
          </p:cNvPr>
          <p:cNvSpPr txBox="1"/>
          <p:nvPr/>
        </p:nvSpPr>
        <p:spPr>
          <a:xfrm>
            <a:off x="1063625" y="3187422"/>
            <a:ext cx="2218690" cy="460375"/>
          </a:xfrm>
          <a:prstGeom prst="rect">
            <a:avLst/>
          </a:prstGeom>
          <a:noFill/>
        </p:spPr>
        <p:txBody>
          <a:bodyPr wrap="square" rtlCol="0">
            <a:spAutoFit/>
          </a:bodyPr>
          <a:lstStyle/>
          <a:p>
            <a:pPr algn="dist"/>
            <a:r>
              <a:rPr lang="zh-CN" altLang="en-US" sz="2400" kern="100">
                <a:solidFill>
                  <a:srgbClr val="C00000"/>
                </a:solidFill>
                <a:effectLst/>
                <a:latin typeface="汉仪超粗宋简" panose="02010600000101010101" charset="-122"/>
                <a:ea typeface="汉仪超粗宋简" panose="02010600000101010101" charset="-122"/>
                <a:cs typeface="汉仪超粗宋简" panose="02010600000101010101" charset="-122"/>
              </a:rPr>
              <a:t>CONTENTS</a:t>
            </a:r>
          </a:p>
        </p:txBody>
      </p:sp>
      <p:cxnSp>
        <p:nvCxnSpPr>
          <p:cNvPr id="31" name="直接连接符 30">
            <a:extLst>
              <a:ext uri="{FF2B5EF4-FFF2-40B4-BE49-F238E27FC236}">
                <a16:creationId xmlns:a16="http://schemas.microsoft.com/office/drawing/2014/main" id="{EF13126D-8781-4BB9-93B9-39FE42FED348}"/>
              </a:ext>
            </a:extLst>
          </p:cNvPr>
          <p:cNvCxnSpPr/>
          <p:nvPr/>
        </p:nvCxnSpPr>
        <p:spPr>
          <a:xfrm>
            <a:off x="1195705" y="3026767"/>
            <a:ext cx="1953895" cy="0"/>
          </a:xfrm>
          <a:prstGeom prst="line">
            <a:avLst/>
          </a:prstGeom>
          <a:noFill/>
          <a:ln>
            <a:gradFill>
              <a:gsLst>
                <a:gs pos="0">
                  <a:srgbClr val="C00000"/>
                </a:gs>
                <a:gs pos="100000">
                  <a:srgbClr val="C00000"/>
                </a:gs>
                <a:gs pos="37000">
                  <a:srgbClr val="FF0000"/>
                </a:gs>
                <a:gs pos="100000">
                  <a:srgbClr val="FF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32" name="圆角矩形 40">
            <a:extLst>
              <a:ext uri="{FF2B5EF4-FFF2-40B4-BE49-F238E27FC236}">
                <a16:creationId xmlns:a16="http://schemas.microsoft.com/office/drawing/2014/main" id="{8D1A8723-F8EE-4D81-9FA3-C8796B9DB6B9}"/>
              </a:ext>
            </a:extLst>
          </p:cNvPr>
          <p:cNvSpPr/>
          <p:nvPr/>
        </p:nvSpPr>
        <p:spPr>
          <a:xfrm>
            <a:off x="6096000" y="1422757"/>
            <a:ext cx="5039360" cy="708025"/>
          </a:xfrm>
          <a:prstGeom prst="roundRect">
            <a:avLst>
              <a:gd name="adj" fmla="val 0"/>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200">
              <a:solidFill>
                <a:schemeClr val="bg1"/>
              </a:solidFill>
              <a:latin typeface="汉仪超粗宋简" panose="02010600000101010101" charset="-122"/>
              <a:ea typeface="汉仪超粗宋简" panose="02010600000101010101" charset="-122"/>
            </a:endParaRPr>
          </a:p>
        </p:txBody>
      </p:sp>
      <p:sp>
        <p:nvSpPr>
          <p:cNvPr id="33" name="图片">
            <a:extLst>
              <a:ext uri="{FF2B5EF4-FFF2-40B4-BE49-F238E27FC236}">
                <a16:creationId xmlns:a16="http://schemas.microsoft.com/office/drawing/2014/main" id="{B4A3E514-C790-4D94-90E7-DE2F50FC6AA7}"/>
              </a:ext>
            </a:extLst>
          </p:cNvPr>
          <p:cNvSpPr/>
          <p:nvPr>
            <p:custDataLst>
              <p:tags r:id="rId1"/>
            </p:custDataLst>
          </p:nvPr>
        </p:nvSpPr>
        <p:spPr>
          <a:xfrm>
            <a:off x="6200140" y="1570077"/>
            <a:ext cx="4547870" cy="429895"/>
          </a:xfrm>
          <a:prstGeom prst="rect">
            <a:avLst/>
          </a:prstGeom>
        </p:spPr>
        <p:txBody>
          <a:bodyPr wrap="square">
            <a:spAutoFit/>
          </a:bodyPr>
          <a:lstStyle/>
          <a:p>
            <a:pPr algn="ctr">
              <a:defRPr/>
            </a:pPr>
            <a:r>
              <a:rPr lang="zh-CN" altLang="en-US" sz="2200" dirty="0">
                <a:solidFill>
                  <a:srgbClr val="C20000"/>
                </a:solidFill>
                <a:effectLst/>
                <a:latin typeface="汉仪超粗宋简" panose="02010600000101010101" charset="-122"/>
                <a:ea typeface="汉仪超粗宋简" panose="02010600000101010101" charset="-122"/>
                <a:sym typeface="+mn-ea"/>
              </a:rPr>
              <a:t>人才强国战略解读</a:t>
            </a:r>
          </a:p>
        </p:txBody>
      </p:sp>
      <p:sp>
        <p:nvSpPr>
          <p:cNvPr id="34" name="等腰三角形 33">
            <a:extLst>
              <a:ext uri="{FF2B5EF4-FFF2-40B4-BE49-F238E27FC236}">
                <a16:creationId xmlns:a16="http://schemas.microsoft.com/office/drawing/2014/main" id="{83B42906-D948-47BB-8A3B-E5A023686094}"/>
              </a:ext>
            </a:extLst>
          </p:cNvPr>
          <p:cNvSpPr/>
          <p:nvPr/>
        </p:nvSpPr>
        <p:spPr>
          <a:xfrm rot="1920000">
            <a:off x="10808970" y="1594842"/>
            <a:ext cx="463550" cy="369570"/>
          </a:xfrm>
          <a:prstGeom prst="triangle">
            <a:avLst/>
          </a:prstGeom>
          <a:solidFill>
            <a:srgbClr val="C2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汉仪超粗宋简" panose="02010600000101010101" charset="-122"/>
              <a:ea typeface="汉仪超粗宋简" panose="02010600000101010101" charset="-122"/>
            </a:endParaRPr>
          </a:p>
        </p:txBody>
      </p:sp>
      <p:grpSp>
        <p:nvGrpSpPr>
          <p:cNvPr id="35" name="组合 34">
            <a:extLst>
              <a:ext uri="{FF2B5EF4-FFF2-40B4-BE49-F238E27FC236}">
                <a16:creationId xmlns:a16="http://schemas.microsoft.com/office/drawing/2014/main" id="{559F2A0B-2BC3-490E-96A7-8C1EBCA6F735}"/>
              </a:ext>
            </a:extLst>
          </p:cNvPr>
          <p:cNvGrpSpPr/>
          <p:nvPr/>
        </p:nvGrpSpPr>
        <p:grpSpPr>
          <a:xfrm>
            <a:off x="4165600" y="1422757"/>
            <a:ext cx="2034540" cy="713105"/>
            <a:chOff x="3334" y="2474"/>
            <a:chExt cx="3663" cy="1640"/>
          </a:xfrm>
        </p:grpSpPr>
        <p:sp>
          <p:nvSpPr>
            <p:cNvPr id="36" name="圆角矩形 70">
              <a:extLst>
                <a:ext uri="{FF2B5EF4-FFF2-40B4-BE49-F238E27FC236}">
                  <a16:creationId xmlns:a16="http://schemas.microsoft.com/office/drawing/2014/main" id="{B37530ED-6453-40E4-8E8D-259C1625577A}"/>
                </a:ext>
              </a:extLst>
            </p:cNvPr>
            <p:cNvSpPr/>
            <p:nvPr/>
          </p:nvSpPr>
          <p:spPr>
            <a:xfrm>
              <a:off x="3337" y="2474"/>
              <a:ext cx="3660" cy="1640"/>
            </a:xfrm>
            <a:prstGeom prst="roundRect">
              <a:avLst/>
            </a:prstGeom>
            <a:solidFill>
              <a:srgbClr val="C2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latin typeface="汉仪超粗宋简" panose="02010600000101010101" charset="-122"/>
                <a:ea typeface="汉仪超粗宋简" panose="02010600000101010101" charset="-122"/>
              </a:endParaRPr>
            </a:p>
          </p:txBody>
        </p:sp>
        <p:sp>
          <p:nvSpPr>
            <p:cNvPr id="37" name="文本框 36">
              <a:extLst>
                <a:ext uri="{FF2B5EF4-FFF2-40B4-BE49-F238E27FC236}">
                  <a16:creationId xmlns:a16="http://schemas.microsoft.com/office/drawing/2014/main" id="{F4AD2342-8BC4-4D78-82ED-AAA7440991CA}"/>
                </a:ext>
              </a:extLst>
            </p:cNvPr>
            <p:cNvSpPr txBox="1"/>
            <p:nvPr/>
          </p:nvSpPr>
          <p:spPr>
            <a:xfrm>
              <a:off x="3334" y="2787"/>
              <a:ext cx="3659" cy="1059"/>
            </a:xfrm>
            <a:prstGeom prst="rect">
              <a:avLst/>
            </a:prstGeom>
            <a:noFill/>
          </p:spPr>
          <p:txBody>
            <a:bodyPr wrap="square" rtlCol="0">
              <a:spAutoFit/>
            </a:bodyPr>
            <a:lstStyle/>
            <a:p>
              <a:pPr algn="ctr"/>
              <a:r>
                <a:rPr lang="zh-CN" altLang="en-US" sz="2400" dirty="0">
                  <a:solidFill>
                    <a:schemeClr val="bg1"/>
                  </a:solidFill>
                  <a:latin typeface="汉仪超粗宋简" panose="02010600000101010101" charset="-122"/>
                  <a:ea typeface="汉仪超粗宋简" panose="02010600000101010101" charset="-122"/>
                </a:rPr>
                <a:t>第一部分</a:t>
              </a:r>
            </a:p>
          </p:txBody>
        </p:sp>
      </p:grpSp>
      <p:sp>
        <p:nvSpPr>
          <p:cNvPr id="38" name="圆角矩形 10">
            <a:extLst>
              <a:ext uri="{FF2B5EF4-FFF2-40B4-BE49-F238E27FC236}">
                <a16:creationId xmlns:a16="http://schemas.microsoft.com/office/drawing/2014/main" id="{58685253-6167-4F5B-9D60-9625BD566D99}"/>
              </a:ext>
            </a:extLst>
          </p:cNvPr>
          <p:cNvSpPr/>
          <p:nvPr/>
        </p:nvSpPr>
        <p:spPr>
          <a:xfrm>
            <a:off x="6156960" y="3573502"/>
            <a:ext cx="4978400" cy="708025"/>
          </a:xfrm>
          <a:prstGeom prst="roundRect">
            <a:avLst>
              <a:gd name="adj" fmla="val 0"/>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200">
              <a:solidFill>
                <a:schemeClr val="bg1"/>
              </a:solidFill>
              <a:latin typeface="汉仪超粗宋简" panose="02010600000101010101" charset="-122"/>
              <a:ea typeface="汉仪超粗宋简" panose="02010600000101010101" charset="-122"/>
            </a:endParaRPr>
          </a:p>
        </p:txBody>
      </p:sp>
      <p:sp>
        <p:nvSpPr>
          <p:cNvPr id="39" name="图片">
            <a:extLst>
              <a:ext uri="{FF2B5EF4-FFF2-40B4-BE49-F238E27FC236}">
                <a16:creationId xmlns:a16="http://schemas.microsoft.com/office/drawing/2014/main" id="{F362E9CF-8E13-4D93-9421-0DF666C51B4C}"/>
              </a:ext>
            </a:extLst>
          </p:cNvPr>
          <p:cNvSpPr/>
          <p:nvPr>
            <p:custDataLst>
              <p:tags r:id="rId2"/>
            </p:custDataLst>
          </p:nvPr>
        </p:nvSpPr>
        <p:spPr>
          <a:xfrm>
            <a:off x="6233160" y="3712567"/>
            <a:ext cx="4547870" cy="429895"/>
          </a:xfrm>
          <a:prstGeom prst="rect">
            <a:avLst/>
          </a:prstGeom>
        </p:spPr>
        <p:txBody>
          <a:bodyPr wrap="square">
            <a:spAutoFit/>
          </a:bodyPr>
          <a:lstStyle/>
          <a:p>
            <a:pPr algn="ctr" defTabSz="913765"/>
            <a:r>
              <a:rPr lang="zh-CN" sz="2200" dirty="0">
                <a:solidFill>
                  <a:srgbClr val="C20000"/>
                </a:solidFill>
                <a:effectLst/>
                <a:latin typeface="汉仪超粗宋简" panose="02010600000101010101" charset="-122"/>
                <a:ea typeface="汉仪超粗宋简" panose="02010600000101010101" charset="-122"/>
                <a:cs typeface="汉仪超粗宋简" panose="02010600000101010101" charset="-122"/>
                <a:sym typeface="微软雅黑" panose="020B0503020204020204" pitchFamily="34" charset="-122"/>
              </a:rPr>
              <a:t>总书记讲话内容</a:t>
            </a:r>
          </a:p>
        </p:txBody>
      </p:sp>
      <p:sp>
        <p:nvSpPr>
          <p:cNvPr id="40" name="等腰三角形 39">
            <a:extLst>
              <a:ext uri="{FF2B5EF4-FFF2-40B4-BE49-F238E27FC236}">
                <a16:creationId xmlns:a16="http://schemas.microsoft.com/office/drawing/2014/main" id="{8075ECD0-7616-42C7-8BFD-7AE5ED2E22B5}"/>
              </a:ext>
            </a:extLst>
          </p:cNvPr>
          <p:cNvSpPr/>
          <p:nvPr/>
        </p:nvSpPr>
        <p:spPr>
          <a:xfrm rot="1920000">
            <a:off x="10843895" y="3742412"/>
            <a:ext cx="463550" cy="369570"/>
          </a:xfrm>
          <a:prstGeom prst="triangle">
            <a:avLst/>
          </a:prstGeom>
          <a:solidFill>
            <a:srgbClr val="C2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汉仪超粗宋简" panose="02010600000101010101" charset="-122"/>
              <a:ea typeface="汉仪超粗宋简" panose="02010600000101010101" charset="-122"/>
            </a:endParaRPr>
          </a:p>
        </p:txBody>
      </p:sp>
      <p:grpSp>
        <p:nvGrpSpPr>
          <p:cNvPr id="41" name="组合 40">
            <a:extLst>
              <a:ext uri="{FF2B5EF4-FFF2-40B4-BE49-F238E27FC236}">
                <a16:creationId xmlns:a16="http://schemas.microsoft.com/office/drawing/2014/main" id="{96D0A6B1-D601-4622-A47A-247147A35450}"/>
              </a:ext>
            </a:extLst>
          </p:cNvPr>
          <p:cNvGrpSpPr/>
          <p:nvPr/>
        </p:nvGrpSpPr>
        <p:grpSpPr>
          <a:xfrm>
            <a:off x="4163695" y="3570962"/>
            <a:ext cx="2034540" cy="713105"/>
            <a:chOff x="3334" y="2474"/>
            <a:chExt cx="3663" cy="1640"/>
          </a:xfrm>
        </p:grpSpPr>
        <p:sp>
          <p:nvSpPr>
            <p:cNvPr id="42" name="圆角矩形 77">
              <a:extLst>
                <a:ext uri="{FF2B5EF4-FFF2-40B4-BE49-F238E27FC236}">
                  <a16:creationId xmlns:a16="http://schemas.microsoft.com/office/drawing/2014/main" id="{CE74682E-6DD7-4C2A-B5B3-63DB1B3B1D0E}"/>
                </a:ext>
              </a:extLst>
            </p:cNvPr>
            <p:cNvSpPr/>
            <p:nvPr/>
          </p:nvSpPr>
          <p:spPr>
            <a:xfrm>
              <a:off x="3337" y="2474"/>
              <a:ext cx="3660" cy="1640"/>
            </a:xfrm>
            <a:prstGeom prst="roundRect">
              <a:avLst/>
            </a:prstGeom>
            <a:solidFill>
              <a:srgbClr val="C2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latin typeface="汉仪超粗宋简" panose="02010600000101010101" charset="-122"/>
                <a:ea typeface="汉仪超粗宋简" panose="02010600000101010101" charset="-122"/>
              </a:endParaRPr>
            </a:p>
          </p:txBody>
        </p:sp>
        <p:sp>
          <p:nvSpPr>
            <p:cNvPr id="43" name="文本框 42">
              <a:extLst>
                <a:ext uri="{FF2B5EF4-FFF2-40B4-BE49-F238E27FC236}">
                  <a16:creationId xmlns:a16="http://schemas.microsoft.com/office/drawing/2014/main" id="{8A424187-A699-47A1-85B7-12EB02155866}"/>
                </a:ext>
              </a:extLst>
            </p:cNvPr>
            <p:cNvSpPr txBox="1"/>
            <p:nvPr/>
          </p:nvSpPr>
          <p:spPr>
            <a:xfrm>
              <a:off x="3334" y="2787"/>
              <a:ext cx="3659" cy="1059"/>
            </a:xfrm>
            <a:prstGeom prst="rect">
              <a:avLst/>
            </a:prstGeom>
            <a:noFill/>
          </p:spPr>
          <p:txBody>
            <a:bodyPr wrap="square" rtlCol="0">
              <a:spAutoFit/>
            </a:bodyPr>
            <a:lstStyle/>
            <a:p>
              <a:pPr algn="ctr"/>
              <a:r>
                <a:rPr lang="zh-CN" altLang="en-US" sz="2400" dirty="0">
                  <a:solidFill>
                    <a:schemeClr val="bg1"/>
                  </a:solidFill>
                  <a:latin typeface="汉仪超粗宋简" panose="02010600000101010101" charset="-122"/>
                  <a:ea typeface="汉仪超粗宋简" panose="02010600000101010101" charset="-122"/>
                </a:rPr>
                <a:t>第二部分</a:t>
              </a:r>
            </a:p>
          </p:txBody>
        </p:sp>
      </p:grpSp>
    </p:spTree>
    <p:extLst>
      <p:ext uri="{BB962C8B-B14F-4D97-AF65-F5344CB8AC3E}">
        <p14:creationId xmlns:p14="http://schemas.microsoft.com/office/powerpoint/2010/main" val="950124886"/>
      </p:ext>
    </p:extLst>
  </p:cSld>
  <p:clrMapOvr>
    <a:masterClrMapping/>
  </p:clrMapOvr>
  <mc:AlternateContent xmlns:mc="http://schemas.openxmlformats.org/markup-compatibility/2006" xmlns:p14="http://schemas.microsoft.com/office/powerpoint/2010/main">
    <mc:Choice Requires="p14">
      <p:transition>
        <p:random/>
      </p:transition>
    </mc:Choice>
    <mc:Fallback>
      <p:transition>
        <p:random/>
      </p:transition>
    </mc:Fallback>
  </mc:AlternateContent>
  <p:timing>
    <p:tnLst>
      <p:par>
        <p:cTn id="1" dur="indefinite" restart="never" nodeType="tmRoot"/>
      </p:par>
    </p:tnLst>
    <p:bldLst>
      <p:bldP spid="29" grpId="1"/>
      <p:bldP spid="30" grpId="1"/>
      <p:bldP spid="32" grpId="1" animBg="1"/>
      <p:bldP spid="33" grpId="1"/>
      <p:bldP spid="34" grpId="1" animBg="1"/>
      <p:bldP spid="38" grpId="1" animBg="1"/>
      <p:bldP spid="39" grpId="1"/>
      <p:bldP spid="40" grpId="1" animBg="1"/>
    </p:bldLst>
  </p:timing>
</p:sld>
</file>

<file path=ppt/slides/slide3.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lum/>
          </a:blip>
          <a:srcRect/>
          <a:stretch>
            <a:fillRect t="-320000" b="-320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55" y="-1701"/>
            <a:ext cx="6439101" cy="1394154"/>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t="74661" b="10601"/>
          <a:stretch/>
        </p:blipFill>
        <p:spPr>
          <a:xfrm>
            <a:off x="-1270" y="4808078"/>
            <a:ext cx="12193270" cy="2049922"/>
          </a:xfrm>
          <a:prstGeom prst="rect">
            <a:avLst/>
          </a:prstGeom>
        </p:spPr>
      </p:pic>
      <p:pic>
        <p:nvPicPr>
          <p:cNvPr id="3" name="图片 2">
            <a:extLst>
              <a:ext uri="{FF2B5EF4-FFF2-40B4-BE49-F238E27FC236}">
                <a16:creationId xmlns:a16="http://schemas.microsoft.com/office/drawing/2014/main" id="{24ACE18A-E67C-45F5-ACBE-BD2F671A0669}"/>
              </a:ext>
            </a:extLst>
          </p:cNvPr>
          <p:cNvPicPr>
            <a:picLocks noChangeAspect="1"/>
          </p:cNvPicPr>
          <p:nvPr/>
        </p:nvPicPr>
        <p:blipFill rotWithShape="1">
          <a:blip r:embed="rId7">
            <a:extLst>
              <a:ext uri="{28A0092B-C50C-407E-A947-70E740481C1C}">
                <a14:useLocalDpi xmlns:a14="http://schemas.microsoft.com/office/drawing/2010/main" val="0"/>
              </a:ext>
            </a:extLst>
          </a:blip>
          <a:srcRect t="48013"/>
          <a:stretch/>
        </p:blipFill>
        <p:spPr>
          <a:xfrm>
            <a:off x="-1270" y="5192395"/>
            <a:ext cx="12212656" cy="1692780"/>
          </a:xfrm>
          <a:prstGeom prst="rect">
            <a:avLst/>
          </a:prstGeom>
        </p:spPr>
      </p:pic>
      <p:pic>
        <p:nvPicPr>
          <p:cNvPr id="8" name="图片 7"/>
          <p:cNvPicPr>
            <a:picLocks noChangeAspect="1"/>
          </p:cNvPicPr>
          <p:nvPr/>
        </p:nvPicPr>
        <p:blipFill rotWithShape="1">
          <a:blip r:embed="rId8" cstate="screen">
            <a:extLst>
              <a:ext uri="{28A0092B-C50C-407E-A947-70E740481C1C}">
                <a14:useLocalDpi xmlns:a14="http://schemas.microsoft.com/office/drawing/2010/main"/>
              </a:ext>
            </a:extLst>
          </a:blip>
          <a:srcRect b="4169"/>
          <a:stretch/>
        </p:blipFill>
        <p:spPr>
          <a:xfrm>
            <a:off x="-3155" y="5513705"/>
            <a:ext cx="12192000" cy="1371470"/>
          </a:xfrm>
          <a:prstGeom prst="rect">
            <a:avLst/>
          </a:prstGeom>
        </p:spPr>
      </p:pic>
      <p:sp>
        <p:nvSpPr>
          <p:cNvPr id="21" name="文本框 20">
            <a:extLst>
              <a:ext uri="{FF2B5EF4-FFF2-40B4-BE49-F238E27FC236}">
                <a16:creationId xmlns:a16="http://schemas.microsoft.com/office/drawing/2014/main" id="{400901FA-3A3C-44F4-BD1C-114613CAE80E}"/>
              </a:ext>
            </a:extLst>
          </p:cNvPr>
          <p:cNvSpPr txBox="1"/>
          <p:nvPr/>
        </p:nvSpPr>
        <p:spPr>
          <a:xfrm>
            <a:off x="3721735" y="788670"/>
            <a:ext cx="4749800" cy="922020"/>
          </a:xfrm>
          <a:prstGeom prst="rect">
            <a:avLst/>
          </a:prstGeom>
          <a:noFill/>
        </p:spPr>
        <p:txBody>
          <a:bodyPr wrap="square" rtlCol="0">
            <a:spAutoFit/>
          </a:bodyPr>
          <a:lstStyle/>
          <a:p>
            <a:pPr algn="ctr"/>
            <a:r>
              <a:rPr lang="zh-CN" altLang="en-US" sz="5400" dirty="0">
                <a:solidFill>
                  <a:srgbClr val="C00000"/>
                </a:solidFill>
                <a:effectLst/>
                <a:latin typeface="汉仪超粗宋简" panose="02010600000101010101" charset="-122"/>
                <a:ea typeface="汉仪超粗宋简" panose="02010600000101010101" charset="-122"/>
                <a:cs typeface="汉仪超粗宋简" panose="02010600000101010101" charset="-122"/>
              </a:rPr>
              <a:t>第一部分</a:t>
            </a:r>
          </a:p>
        </p:txBody>
      </p:sp>
      <p:sp>
        <p:nvSpPr>
          <p:cNvPr id="22" name="文本框 21">
            <a:extLst>
              <a:ext uri="{FF2B5EF4-FFF2-40B4-BE49-F238E27FC236}">
                <a16:creationId xmlns:a16="http://schemas.microsoft.com/office/drawing/2014/main" id="{E78F3B61-0D4D-49B1-984C-446524E9EDE4}"/>
              </a:ext>
            </a:extLst>
          </p:cNvPr>
          <p:cNvSpPr txBox="1"/>
          <p:nvPr/>
        </p:nvSpPr>
        <p:spPr>
          <a:xfrm>
            <a:off x="4677410" y="1786890"/>
            <a:ext cx="2757805" cy="583565"/>
          </a:xfrm>
          <a:prstGeom prst="rect">
            <a:avLst/>
          </a:prstGeom>
          <a:noFill/>
        </p:spPr>
        <p:txBody>
          <a:bodyPr wrap="square" rtlCol="0">
            <a:spAutoFit/>
          </a:bodyPr>
          <a:lstStyle/>
          <a:p>
            <a:pPr algn="ctr"/>
            <a:r>
              <a:rPr lang="en-US" altLang="zh-CN" sz="3200" kern="100">
                <a:solidFill>
                  <a:srgbClr val="C00000"/>
                </a:solidFill>
                <a:effectLst/>
                <a:latin typeface="汉仪超粗宋简" panose="02010600000101010101" charset="-122"/>
                <a:ea typeface="汉仪超粗宋简" panose="02010600000101010101" charset="-122"/>
                <a:cs typeface="汉仪超粗宋简" panose="02010600000101010101" charset="-122"/>
              </a:rPr>
              <a:t>part  one</a:t>
            </a:r>
          </a:p>
        </p:txBody>
      </p:sp>
      <p:cxnSp>
        <p:nvCxnSpPr>
          <p:cNvPr id="23" name="直接连接符 22">
            <a:extLst>
              <a:ext uri="{FF2B5EF4-FFF2-40B4-BE49-F238E27FC236}">
                <a16:creationId xmlns:a16="http://schemas.microsoft.com/office/drawing/2014/main" id="{6F3C69F7-9EB4-4184-B095-7149091B0F70}"/>
              </a:ext>
            </a:extLst>
          </p:cNvPr>
          <p:cNvCxnSpPr/>
          <p:nvPr/>
        </p:nvCxnSpPr>
        <p:spPr>
          <a:xfrm>
            <a:off x="5120005" y="1710690"/>
            <a:ext cx="1953895" cy="0"/>
          </a:xfrm>
          <a:prstGeom prst="line">
            <a:avLst/>
          </a:prstGeom>
          <a:noFill/>
          <a:ln>
            <a:gradFill>
              <a:gsLst>
                <a:gs pos="0">
                  <a:srgbClr val="C00000"/>
                </a:gs>
                <a:gs pos="100000">
                  <a:srgbClr val="C00000"/>
                </a:gs>
                <a:gs pos="37000">
                  <a:srgbClr val="C00000"/>
                </a:gs>
                <a:gs pos="100000">
                  <a:srgbClr val="FF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nvGrpSpPr>
          <p:cNvPr id="24" name="组合 23">
            <a:extLst>
              <a:ext uri="{FF2B5EF4-FFF2-40B4-BE49-F238E27FC236}">
                <a16:creationId xmlns:a16="http://schemas.microsoft.com/office/drawing/2014/main" id="{75FD7296-6489-4525-B70A-C9BB7CFF4079}"/>
              </a:ext>
            </a:extLst>
          </p:cNvPr>
          <p:cNvGrpSpPr/>
          <p:nvPr/>
        </p:nvGrpSpPr>
        <p:grpSpPr>
          <a:xfrm>
            <a:off x="1831975" y="2677160"/>
            <a:ext cx="8552180" cy="1870075"/>
            <a:chOff x="3334" y="2474"/>
            <a:chExt cx="3663" cy="998"/>
          </a:xfrm>
        </p:grpSpPr>
        <p:sp>
          <p:nvSpPr>
            <p:cNvPr id="25" name="圆角矩形 13">
              <a:extLst>
                <a:ext uri="{FF2B5EF4-FFF2-40B4-BE49-F238E27FC236}">
                  <a16:creationId xmlns:a16="http://schemas.microsoft.com/office/drawing/2014/main" id="{E2CBAEB5-230A-41B3-B156-971A452A2BF2}"/>
                </a:ext>
              </a:extLst>
            </p:cNvPr>
            <p:cNvSpPr/>
            <p:nvPr/>
          </p:nvSpPr>
          <p:spPr>
            <a:xfrm>
              <a:off x="3337" y="2474"/>
              <a:ext cx="3660" cy="998"/>
            </a:xfrm>
            <a:prstGeom prst="roundRect">
              <a:avLst/>
            </a:prstGeom>
            <a:solidFill>
              <a:srgbClr val="C2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latin typeface="汉仪超粗宋简" panose="02010600000101010101" charset="-122"/>
                <a:ea typeface="汉仪超粗宋简" panose="02010600000101010101" charset="-122"/>
              </a:endParaRPr>
            </a:p>
          </p:txBody>
        </p:sp>
        <p:sp>
          <p:nvSpPr>
            <p:cNvPr id="26" name="文本框 25">
              <a:extLst>
                <a:ext uri="{FF2B5EF4-FFF2-40B4-BE49-F238E27FC236}">
                  <a16:creationId xmlns:a16="http://schemas.microsoft.com/office/drawing/2014/main" id="{3A582217-ABF6-4279-AC9C-1F7152548586}"/>
                </a:ext>
              </a:extLst>
            </p:cNvPr>
            <p:cNvSpPr txBox="1"/>
            <p:nvPr/>
          </p:nvSpPr>
          <p:spPr>
            <a:xfrm>
              <a:off x="3334" y="2771"/>
              <a:ext cx="3659" cy="492"/>
            </a:xfrm>
            <a:prstGeom prst="rect">
              <a:avLst/>
            </a:prstGeom>
            <a:noFill/>
          </p:spPr>
          <p:txBody>
            <a:bodyPr wrap="square" rtlCol="0">
              <a:spAutoFit/>
            </a:bodyPr>
            <a:lstStyle/>
            <a:p>
              <a:pPr algn="ctr"/>
              <a:r>
                <a:rPr lang="zh-CN" altLang="en-US" sz="5400" b="1" dirty="0">
                  <a:solidFill>
                    <a:schemeClr val="bg1"/>
                  </a:solidFill>
                  <a:effectLst/>
                  <a:latin typeface="字魂经典雅黑" panose="00000500000000000000" charset="-122"/>
                  <a:ea typeface="字魂经典雅黑" panose="00000500000000000000" charset="-122"/>
                </a:rPr>
                <a:t>人才强国战略解读</a:t>
              </a:r>
            </a:p>
          </p:txBody>
        </p:sp>
      </p:grpSp>
      <p:pic>
        <p:nvPicPr>
          <p:cNvPr id="27" name="PA-1022148" descr="图片包含 游戏机&#10;&#10;描述已自动生成">
            <a:extLst>
              <a:ext uri="{FF2B5EF4-FFF2-40B4-BE49-F238E27FC236}">
                <a16:creationId xmlns:a16="http://schemas.microsoft.com/office/drawing/2014/main" id="{F31AE8E7-6742-4C5E-A645-4B25B1F9F71B}"/>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5467985" y="2066925"/>
            <a:ext cx="1255395" cy="1255395"/>
          </a:xfrm>
          <a:prstGeom prst="rect">
            <a:avLst/>
          </a:prstGeom>
        </p:spPr>
      </p:pic>
    </p:spTree>
    <p:extLst>
      <p:ext uri="{BB962C8B-B14F-4D97-AF65-F5344CB8AC3E}">
        <p14:creationId xmlns:p14="http://schemas.microsoft.com/office/powerpoint/2010/main" val="3233895680"/>
      </p:ext>
    </p:extLst>
  </p:cSld>
  <p:clrMapOvr>
    <a:masterClrMapping/>
  </p:clrMapOvr>
  <mc:AlternateContent xmlns:mc="http://schemas.openxmlformats.org/markup-compatibility/2006" xmlns:p14="http://schemas.microsoft.com/office/powerpoint/2010/main">
    <mc:Choice Requires="p14">
      <p:transition>
        <p:random/>
      </p:transition>
    </mc:Choice>
    <mc:Fallback>
      <p:transition>
        <p:random/>
      </p:transition>
    </mc:Fallback>
  </mc:AlternateContent>
  <p:timing>
    <p:tnLst>
      <p:par>
        <p:cTn id="1" dur="indefinite" restart="never" nodeType="tmRoot"/>
      </p:par>
    </p:tnLst>
    <p:bldLst>
      <p:bldP spid="21" grpId="1"/>
      <p:bldP spid="22" grpId="1"/>
    </p:bldLst>
  </p:timing>
</p:sld>
</file>

<file path=ppt/slides/slide4.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121547" y="1281434"/>
            <a:ext cx="5061624" cy="5061624"/>
          </a:xfrm>
          <a:prstGeom prst="rect">
            <a:avLst/>
          </a:prstGeom>
        </p:spPr>
      </p:pic>
      <p:pic>
        <p:nvPicPr>
          <p:cNvPr id="60" name="图片 59"/>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50665" y="1281433"/>
            <a:ext cx="6170882" cy="4922332"/>
          </a:xfrm>
          <a:prstGeom prst="rect">
            <a:avLst/>
          </a:prstGeom>
        </p:spPr>
      </p:pic>
      <p:sp>
        <p:nvSpPr>
          <p:cNvPr id="10" name="雷锋PPT网www.LFPPT.com"/>
          <p:cNvSpPr txBox="1"/>
          <p:nvPr/>
        </p:nvSpPr>
        <p:spPr>
          <a:xfrm>
            <a:off x="1485900" y="341482"/>
            <a:ext cx="4775200"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人才强国战略解读</a:t>
            </a:r>
          </a:p>
        </p:txBody>
      </p:sp>
      <p:cxnSp>
        <p:nvCxnSpPr>
          <p:cNvPr id="11" name="雷锋PPT网www.LFPPT.com"/>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
        <p:nvSpPr>
          <p:cNvPr id="59" name="TextBox 6"/>
          <p:cNvSpPr>
            <a:spLocks noChangeArrowheads="1"/>
          </p:cNvSpPr>
          <p:nvPr/>
        </p:nvSpPr>
        <p:spPr bwMode="auto">
          <a:xfrm>
            <a:off x="1468886" y="2561475"/>
            <a:ext cx="5134439" cy="278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250000"/>
              </a:lnSpc>
              <a:spcBef>
                <a:spcPct val="0"/>
              </a:spcBef>
              <a:buNone/>
            </a:pPr>
            <a:r>
              <a:rPr lang="zh-CN" altLang="en-US" sz="1400" dirty="0">
                <a:latin typeface="+mn-ea"/>
                <a:ea typeface="+mn-ea"/>
                <a:sym typeface="Arial" panose="020B0604020202020204" pitchFamily="34" charset="0"/>
              </a:rPr>
              <a:t>要坚持党管人才，坚持面向世界科技前沿、面向经济主战场、面向国家重大需求、面向人民生命健康，深入实施新时代人才强国战略，全方位培养、引进、用好人才，加快建设世界重要人才中心和创新高地，为</a:t>
            </a:r>
            <a:r>
              <a:rPr lang="en-US" altLang="zh-CN" sz="1400" dirty="0">
                <a:latin typeface="+mn-ea"/>
                <a:ea typeface="+mn-ea"/>
                <a:sym typeface="Arial" panose="020B0604020202020204" pitchFamily="34" charset="0"/>
              </a:rPr>
              <a:t>2035</a:t>
            </a:r>
            <a:r>
              <a:rPr lang="zh-CN" altLang="en-US" sz="1400" dirty="0">
                <a:latin typeface="+mn-ea"/>
                <a:ea typeface="+mn-ea"/>
                <a:sym typeface="Arial" panose="020B0604020202020204" pitchFamily="34" charset="0"/>
              </a:rPr>
              <a:t>年基本实现社会主义现代化提供人才支撑，为</a:t>
            </a:r>
            <a:r>
              <a:rPr lang="en-US" altLang="zh-CN" sz="1400" dirty="0">
                <a:latin typeface="+mn-ea"/>
                <a:ea typeface="+mn-ea"/>
                <a:sym typeface="Arial" panose="020B0604020202020204" pitchFamily="34" charset="0"/>
              </a:rPr>
              <a:t>2050</a:t>
            </a:r>
            <a:r>
              <a:rPr lang="zh-CN" altLang="en-US" sz="1400" dirty="0">
                <a:latin typeface="+mn-ea"/>
                <a:ea typeface="+mn-ea"/>
                <a:sym typeface="Arial" panose="020B0604020202020204" pitchFamily="34" charset="0"/>
              </a:rPr>
              <a:t>年全面建成社会主义现代化强国打好人才基础</a:t>
            </a:r>
          </a:p>
        </p:txBody>
      </p:sp>
    </p:spTree>
  </p:cSld>
  <p:clrMapOvr>
    <a:masterClrMapping/>
  </p:clrMapOvr>
  <p:transition>
    <p:push dir="u"/>
  </p:transition>
  <p:timing>
    <p:tnLst>
      <p:par>
        <p:cTn id="1" dur="indefinite" restart="never" nodeType="tmRoot"/>
      </p:par>
    </p:tnLst>
  </p:timing>
</p:sld>
</file>

<file path=ppt/slides/slide5.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85900" y="341482"/>
            <a:ext cx="4775200"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人才强国战略解读</a:t>
            </a:r>
          </a:p>
        </p:txBody>
      </p:sp>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sp>
        <p:nvSpPr>
          <p:cNvPr id="15" name="矩形 14"/>
          <p:cNvSpPr/>
          <p:nvPr/>
        </p:nvSpPr>
        <p:spPr>
          <a:xfrm>
            <a:off x="1170512" y="1986747"/>
            <a:ext cx="10074932" cy="972510"/>
          </a:xfrm>
          <a:prstGeom prst="rect">
            <a:avLst/>
          </a:prstGeom>
        </p:spPr>
        <p:txBody>
          <a:bodyPr wrap="square">
            <a:spAutoFit/>
          </a:bodyPr>
          <a:lstStyle/>
          <a:p>
            <a:pPr algn="ctr">
              <a:lnSpc>
                <a:spcPct val="150000"/>
              </a:lnSpc>
              <a:defRPr/>
            </a:pPr>
            <a:r>
              <a:rPr lang="zh-CN" altLang="en-US" sz="2000" b="1" dirty="0">
                <a:solidFill>
                  <a:schemeClr val="accent1">
                    <a:lumMod val="75000"/>
                  </a:schemeClr>
                </a:solidFill>
                <a:latin typeface="+mn-ea"/>
                <a:sym typeface="微软雅黑" panose="020B0503020204020204" pitchFamily="34" charset="-122"/>
              </a:rPr>
              <a:t>党中央深刻回答了为什么建设人才强国、什么是人才强国、怎样建设人才强国的重大理论和实践问题，提出了一系列新理念新战略新举措</a:t>
            </a:r>
            <a:endParaRPr lang="en-US" altLang="zh-CN" sz="2000" b="1" dirty="0">
              <a:solidFill>
                <a:schemeClr val="accent1">
                  <a:lumMod val="75000"/>
                </a:schemeClr>
              </a:solidFill>
              <a:latin typeface="+mn-ea"/>
              <a:sym typeface="微软雅黑" panose="020B0503020204020204" pitchFamily="34" charset="-122"/>
            </a:endParaRPr>
          </a:p>
        </p:txBody>
      </p:sp>
      <p:sp>
        <p:nvSpPr>
          <p:cNvPr id="16" name="MH_Text_1"/>
          <p:cNvSpPr/>
          <p:nvPr/>
        </p:nvSpPr>
        <p:spPr>
          <a:xfrm>
            <a:off x="871656" y="1850899"/>
            <a:ext cx="10672644" cy="1244206"/>
          </a:xfrm>
          <a:prstGeom prst="roundRect">
            <a:avLst>
              <a:gd name="adj" fmla="val 6636"/>
            </a:avLst>
          </a:prstGeom>
          <a:noFill/>
          <a:ln w="6350" cap="flat" cmpd="sng" algn="ctr">
            <a:solidFill>
              <a:schemeClr val="accent1">
                <a:lumMod val="75000"/>
              </a:schemeClr>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ea"/>
              <a:sym typeface="思源黑体 CN Normal" panose="020B0400000000000000" pitchFamily="34" charset="-122"/>
            </a:endParaRPr>
          </a:p>
        </p:txBody>
      </p:sp>
      <p:sp>
        <p:nvSpPr>
          <p:cNvPr id="17" name="椭圆 16"/>
          <p:cNvSpPr/>
          <p:nvPr/>
        </p:nvSpPr>
        <p:spPr>
          <a:xfrm flipH="1">
            <a:off x="1295400" y="3575767"/>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1</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18" name="直接连接符 17"/>
          <p:cNvCxnSpPr/>
          <p:nvPr/>
        </p:nvCxnSpPr>
        <p:spPr>
          <a:xfrm>
            <a:off x="1698043" y="3791333"/>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1" name="TextBox 7"/>
          <p:cNvSpPr>
            <a:spLocks noChangeArrowheads="1"/>
          </p:cNvSpPr>
          <p:nvPr/>
        </p:nvSpPr>
        <p:spPr bwMode="auto">
          <a:xfrm>
            <a:off x="2269722" y="3664995"/>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坚持党对人才工作的全面领导</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2" name="圆角矩形 76"/>
          <p:cNvSpPr/>
          <p:nvPr/>
        </p:nvSpPr>
        <p:spPr>
          <a:xfrm>
            <a:off x="2110003" y="3588052"/>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3" name="椭圆 22"/>
          <p:cNvSpPr/>
          <p:nvPr/>
        </p:nvSpPr>
        <p:spPr>
          <a:xfrm flipH="1">
            <a:off x="1295400" y="4338722"/>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2</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24" name="直接连接符 23"/>
          <p:cNvCxnSpPr/>
          <p:nvPr/>
        </p:nvCxnSpPr>
        <p:spPr>
          <a:xfrm>
            <a:off x="1698043" y="4554288"/>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25" name="TextBox 7"/>
          <p:cNvSpPr>
            <a:spLocks noChangeArrowheads="1"/>
          </p:cNvSpPr>
          <p:nvPr/>
        </p:nvSpPr>
        <p:spPr bwMode="auto">
          <a:xfrm>
            <a:off x="2269722" y="4427950"/>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坚持人才引领发展的战略地位</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26" name="圆角矩形 76"/>
          <p:cNvSpPr/>
          <p:nvPr/>
        </p:nvSpPr>
        <p:spPr>
          <a:xfrm>
            <a:off x="2110003" y="4351007"/>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30" name="椭圆 29"/>
          <p:cNvSpPr/>
          <p:nvPr/>
        </p:nvSpPr>
        <p:spPr>
          <a:xfrm flipH="1">
            <a:off x="1295400" y="5935651"/>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4</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35" name="直接连接符 34"/>
          <p:cNvCxnSpPr/>
          <p:nvPr/>
        </p:nvCxnSpPr>
        <p:spPr>
          <a:xfrm>
            <a:off x="1698043" y="6151217"/>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36" name="TextBox 7"/>
          <p:cNvSpPr>
            <a:spLocks noChangeArrowheads="1"/>
          </p:cNvSpPr>
          <p:nvPr/>
        </p:nvSpPr>
        <p:spPr bwMode="auto">
          <a:xfrm>
            <a:off x="2324608" y="5929443"/>
            <a:ext cx="3133591" cy="43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14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面向世界科技前沿、面向经济主战场、面向国家重大需求、面向人民生命健康</a:t>
            </a:r>
            <a:endParaRPr kumimoji="0" lang="zh-CN" altLang="en-US" sz="14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37" name="圆角矩形 76"/>
          <p:cNvSpPr/>
          <p:nvPr/>
        </p:nvSpPr>
        <p:spPr>
          <a:xfrm>
            <a:off x="2110003" y="5832534"/>
            <a:ext cx="3368951" cy="60479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38" name="椭圆 37"/>
          <p:cNvSpPr/>
          <p:nvPr/>
        </p:nvSpPr>
        <p:spPr>
          <a:xfrm flipH="1">
            <a:off x="1295400" y="5108078"/>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kern="0" noProof="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3</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39" name="直接连接符 38"/>
          <p:cNvCxnSpPr/>
          <p:nvPr/>
        </p:nvCxnSpPr>
        <p:spPr>
          <a:xfrm>
            <a:off x="1698043" y="5323644"/>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40" name="TextBox 7"/>
          <p:cNvSpPr>
            <a:spLocks noChangeArrowheads="1"/>
          </p:cNvSpPr>
          <p:nvPr/>
        </p:nvSpPr>
        <p:spPr bwMode="auto">
          <a:xfrm>
            <a:off x="2269722" y="5197306"/>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     坚持全方位培养用好人才</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41" name="圆角矩形 76"/>
          <p:cNvSpPr/>
          <p:nvPr/>
        </p:nvSpPr>
        <p:spPr>
          <a:xfrm>
            <a:off x="2110003" y="5120363"/>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42" name="椭圆 41"/>
          <p:cNvSpPr/>
          <p:nvPr/>
        </p:nvSpPr>
        <p:spPr>
          <a:xfrm flipH="1">
            <a:off x="6597869" y="3573235"/>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5</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43" name="直接连接符 42"/>
          <p:cNvCxnSpPr/>
          <p:nvPr/>
        </p:nvCxnSpPr>
        <p:spPr>
          <a:xfrm>
            <a:off x="7000512" y="3788801"/>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44" name="TextBox 7"/>
          <p:cNvSpPr>
            <a:spLocks noChangeArrowheads="1"/>
          </p:cNvSpPr>
          <p:nvPr/>
        </p:nvSpPr>
        <p:spPr bwMode="auto">
          <a:xfrm>
            <a:off x="7572191" y="3662463"/>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坚持深化人才发展体制机制改革</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45" name="圆角矩形 76"/>
          <p:cNvSpPr/>
          <p:nvPr/>
        </p:nvSpPr>
        <p:spPr>
          <a:xfrm>
            <a:off x="7412472" y="3585520"/>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46" name="椭圆 45"/>
          <p:cNvSpPr/>
          <p:nvPr/>
        </p:nvSpPr>
        <p:spPr>
          <a:xfrm flipH="1">
            <a:off x="6597869" y="4334515"/>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b="1" kern="0" dirty="0">
                <a:solidFill>
                  <a:prstClr val="white"/>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6</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47" name="直接连接符 46"/>
          <p:cNvCxnSpPr/>
          <p:nvPr/>
        </p:nvCxnSpPr>
        <p:spPr>
          <a:xfrm>
            <a:off x="7000512" y="4550081"/>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48" name="TextBox 7"/>
          <p:cNvSpPr>
            <a:spLocks noChangeArrowheads="1"/>
          </p:cNvSpPr>
          <p:nvPr/>
        </p:nvSpPr>
        <p:spPr bwMode="auto">
          <a:xfrm>
            <a:off x="7572191" y="4423743"/>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   坚持聚天下英才而用之</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49" name="圆角矩形 76"/>
          <p:cNvSpPr/>
          <p:nvPr/>
        </p:nvSpPr>
        <p:spPr>
          <a:xfrm>
            <a:off x="7412472" y="4346800"/>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50" name="椭圆 49"/>
          <p:cNvSpPr/>
          <p:nvPr/>
        </p:nvSpPr>
        <p:spPr>
          <a:xfrm flipH="1">
            <a:off x="6597869" y="5108078"/>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7</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51" name="直接连接符 50"/>
          <p:cNvCxnSpPr/>
          <p:nvPr/>
        </p:nvCxnSpPr>
        <p:spPr>
          <a:xfrm>
            <a:off x="7000512" y="5323644"/>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52" name="TextBox 7"/>
          <p:cNvSpPr>
            <a:spLocks noChangeArrowheads="1"/>
          </p:cNvSpPr>
          <p:nvPr/>
        </p:nvSpPr>
        <p:spPr bwMode="auto">
          <a:xfrm>
            <a:off x="7572191" y="5197306"/>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ctr">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坚持营造识才爱才敬才用才环境</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53" name="圆角矩形 76"/>
          <p:cNvSpPr/>
          <p:nvPr/>
        </p:nvSpPr>
        <p:spPr>
          <a:xfrm>
            <a:off x="7412472" y="5120363"/>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54" name="椭圆 53"/>
          <p:cNvSpPr/>
          <p:nvPr/>
        </p:nvSpPr>
        <p:spPr>
          <a:xfrm flipH="1">
            <a:off x="6597869" y="5902680"/>
            <a:ext cx="411960" cy="424679"/>
          </a:xfrm>
          <a:prstGeom prst="ellipse">
            <a:avLst/>
          </a:prstGeom>
          <a:solidFill>
            <a:schemeClr val="accent1">
              <a:lumMod val="75000"/>
            </a:schemeClr>
          </a:solidFill>
          <a:ln w="28575" cap="flat" cmpd="sng" algn="ctr">
            <a:solidFill>
              <a:schemeClr val="accent1">
                <a:lumMod val="40000"/>
                <a:lumOff val="60000"/>
              </a:schemeClr>
            </a:solidFill>
            <a:prstDash val="solid"/>
            <a:miter lim="800000"/>
          </a:ln>
          <a:effectLst/>
        </p:spPr>
        <p:txBody>
          <a:bodyPr lIns="120948" tIns="60475" rIns="120948" bIns="60475"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8</a:t>
            </a:r>
            <a:endParaRPr kumimoji="0" lang="zh-CN" altLang="en-US" sz="1800" b="1"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cxnSp>
        <p:nvCxnSpPr>
          <p:cNvPr id="55" name="直接连接符 54"/>
          <p:cNvCxnSpPr/>
          <p:nvPr/>
        </p:nvCxnSpPr>
        <p:spPr>
          <a:xfrm>
            <a:off x="7000512" y="6118246"/>
            <a:ext cx="547244" cy="0"/>
          </a:xfrm>
          <a:prstGeom prst="line">
            <a:avLst/>
          </a:prstGeom>
          <a:solidFill>
            <a:schemeClr val="tx1"/>
          </a:solidFill>
          <a:ln w="25400">
            <a:solidFill>
              <a:schemeClr val="accent1">
                <a:lumMod val="75000"/>
              </a:schemeClr>
            </a:solidFill>
            <a:tailEnd type="oval" w="lg" len="lg"/>
          </a:ln>
          <a:effectLst>
            <a:outerShdw blurRad="50800" dist="38100" dir="2700000" algn="t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56" name="TextBox 7"/>
          <p:cNvSpPr>
            <a:spLocks noChangeArrowheads="1"/>
          </p:cNvSpPr>
          <p:nvPr/>
        </p:nvSpPr>
        <p:spPr bwMode="auto">
          <a:xfrm>
            <a:off x="7572191" y="5991908"/>
            <a:ext cx="3133591" cy="2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defRPr/>
            </a:pPr>
            <a:r>
              <a:rPr lang="zh-CN" altLang="en-US" sz="1600" dirty="0">
                <a:solidFill>
                  <a:schemeClr val="tx1">
                    <a:lumMod val="85000"/>
                    <a:lumOff val="1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    坚持弘扬科学家精神</a:t>
            </a:r>
            <a:endParaRPr kumimoji="0" lang="zh-CN" altLang="en-US" sz="1600" i="0" u="none" strike="noStrike" kern="1200" cap="none" spc="0" normalizeH="0" baseline="0" noProof="0" dirty="0">
              <a:ln>
                <a:noFill/>
              </a:ln>
              <a:solidFill>
                <a:schemeClr val="tx1">
                  <a:lumMod val="85000"/>
                  <a:lumOff val="1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sp>
        <p:nvSpPr>
          <p:cNvPr id="57" name="圆角矩形 76"/>
          <p:cNvSpPr/>
          <p:nvPr/>
        </p:nvSpPr>
        <p:spPr>
          <a:xfrm>
            <a:off x="7412472" y="5914965"/>
            <a:ext cx="3368951" cy="400110"/>
          </a:xfrm>
          <a:prstGeom prst="roundRect">
            <a:avLst>
              <a:gd name="adj" fmla="val 50000"/>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600" b="0" i="0" u="none" strike="noStrike" kern="1200" cap="none" spc="0" normalizeH="0" baseline="0" noProof="0">
              <a:ln>
                <a:noFill/>
              </a:ln>
              <a:solidFill>
                <a:srgbClr val="2F5EB0"/>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endParaRPr>
          </a:p>
        </p:txBody>
      </p:sp>
      <p:pic>
        <p:nvPicPr>
          <p:cNvPr id="58" name="图片 57">
            <a:extLst>
              <a:ext uri="{FF2B5EF4-FFF2-40B4-BE49-F238E27FC236}">
                <a16:creationId xmlns:a16="http://schemas.microsoft.com/office/drawing/2014/main" id="{D7780849-7595-404B-8D33-455AB192FF1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6.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85900" y="341482"/>
            <a:ext cx="4775200"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人才强国战略解读</a:t>
            </a:r>
          </a:p>
        </p:txBody>
      </p:sp>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sp>
        <p:nvSpPr>
          <p:cNvPr id="9" name="PA_圆角矩形 19"/>
          <p:cNvSpPr>
            <a:spLocks noChangeAspect="1"/>
          </p:cNvSpPr>
          <p:nvPr>
            <p:custDataLst>
              <p:tags r:id="rId1"/>
            </p:custDataLst>
          </p:nvPr>
        </p:nvSpPr>
        <p:spPr>
          <a:xfrm>
            <a:off x="629789" y="2246336"/>
            <a:ext cx="3364990" cy="3671569"/>
          </a:xfrm>
          <a:prstGeom prst="rect">
            <a:avLst/>
          </a:prstGeom>
          <a:solidFill>
            <a:srgbClr val="C00000"/>
          </a:solidFill>
          <a:ln w="101600">
            <a:solidFill>
              <a:srgbClr val="C0000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12" name="TextBox 30"/>
          <p:cNvSpPr txBox="1"/>
          <p:nvPr/>
        </p:nvSpPr>
        <p:spPr>
          <a:xfrm>
            <a:off x="765758" y="4291232"/>
            <a:ext cx="3093052" cy="1200329"/>
          </a:xfrm>
          <a:prstGeom prst="rect">
            <a:avLst/>
          </a:prstGeom>
          <a:noFill/>
        </p:spPr>
        <p:txBody>
          <a:bodyPr wrap="square" rtlCol="0">
            <a:spAutoFit/>
            <a:scene3d>
              <a:camera prst="orthographicFront"/>
              <a:lightRig rig="threePt" dir="t"/>
            </a:scene3d>
            <a:sp3d contourW="12700"/>
          </a:bodyPr>
          <a:lstStyle>
            <a:defPPr>
              <a:defRPr lang="zh-CN"/>
            </a:defPPr>
            <a:lvl1pPr algn="r">
              <a:lnSpc>
                <a:spcPct val="130000"/>
              </a:lnSpc>
              <a:defRPr>
                <a:solidFill>
                  <a:schemeClr val="tx1">
                    <a:lumMod val="85000"/>
                    <a:lumOff val="15000"/>
                  </a:schemeClr>
                </a:solidFill>
                <a:cs typeface="+mn-ea"/>
              </a:defRPr>
            </a:lvl1pPr>
          </a:lstStyle>
          <a:p>
            <a:pPr algn="ctr">
              <a:lnSpc>
                <a:spcPct val="150000"/>
              </a:lnSpc>
            </a:pPr>
            <a:r>
              <a:rPr lang="zh-CN" altLang="en-US" sz="1600" b="1" dirty="0">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加快建设世界重要人才中心和创新高地，必须把握战略主动，做好顶层设计和战略谋划</a:t>
            </a:r>
          </a:p>
        </p:txBody>
      </p:sp>
      <p:pic>
        <p:nvPicPr>
          <p:cNvPr id="13" name="图片 12"/>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1678795" y="2542046"/>
            <a:ext cx="1266979" cy="1283985"/>
          </a:xfrm>
          <a:prstGeom prst="rect">
            <a:avLst/>
          </a:prstGeom>
        </p:spPr>
      </p:pic>
      <p:sp>
        <p:nvSpPr>
          <p:cNvPr id="14" name="矩形 13"/>
          <p:cNvSpPr/>
          <p:nvPr/>
        </p:nvSpPr>
        <p:spPr>
          <a:xfrm>
            <a:off x="4979145" y="2623492"/>
            <a:ext cx="6478883" cy="1061829"/>
          </a:xfrm>
          <a:prstGeom prst="rect">
            <a:avLst/>
          </a:prstGeom>
        </p:spPr>
        <p:txBody>
          <a:bodyPr wrap="square">
            <a:spAutoFit/>
          </a:bodyPr>
          <a:lstStyle/>
          <a:p>
            <a:pPr marL="285750" lvl="0" indent="-285750" algn="just" defTabSz="913765" fontAlgn="base">
              <a:lnSpc>
                <a:spcPct val="150000"/>
              </a:lnSpc>
              <a:buClr>
                <a:schemeClr val="accent1">
                  <a:lumMod val="75000"/>
                </a:schemeClr>
              </a:buClr>
              <a:buFont typeface="Wingdings" panose="05000000000000000000" pitchFamily="2" charset="2"/>
              <a:buChar char="l"/>
              <a:defRP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到</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2025</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年，全社会研发经费投入大幅增长，科技创新主力军队伍建设取得重要进展，顶尖科学家集聚水平明显提高，人才自主培养能力不断增强，</a:t>
            </a:r>
            <a:r>
              <a:rPr lang="zh-CN" altLang="en-US" sz="1400" kern="1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在关键核心技术领域拥有一大批战略科技人才、一流科技领军人才和创新团队</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a:t>
            </a:r>
          </a:p>
        </p:txBody>
      </p:sp>
      <p:sp>
        <p:nvSpPr>
          <p:cNvPr id="15" name="矩形 14"/>
          <p:cNvSpPr/>
          <p:nvPr/>
        </p:nvSpPr>
        <p:spPr>
          <a:xfrm>
            <a:off x="4982696" y="3861114"/>
            <a:ext cx="6478883" cy="1061829"/>
          </a:xfrm>
          <a:prstGeom prst="rect">
            <a:avLst/>
          </a:prstGeom>
        </p:spPr>
        <p:txBody>
          <a:bodyPr wrap="square">
            <a:spAutoFit/>
          </a:bodyPr>
          <a:lstStyle/>
          <a:p>
            <a:pPr marL="285750" lvl="0" indent="-285750" algn="just" defTabSz="913765" fontAlgn="base">
              <a:lnSpc>
                <a:spcPct val="150000"/>
              </a:lnSpc>
              <a:buClr>
                <a:schemeClr val="accent1">
                  <a:lumMod val="75000"/>
                </a:schemeClr>
              </a:buClr>
              <a:buFont typeface="Wingdings" panose="05000000000000000000" pitchFamily="2" charset="2"/>
              <a:buChar char="l"/>
              <a:defRP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到</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2030</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年，适应高质量发展的人才制度体系基本形成，</a:t>
            </a:r>
            <a:r>
              <a:rPr lang="zh-CN" altLang="en-US" sz="1400" kern="1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创新人才自主培养能力显著提升，对世界优秀人才的吸引力明显增强</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，在主要科技领域有一批领跑者，在新兴前沿交叉领域有一批开拓者；</a:t>
            </a:r>
          </a:p>
        </p:txBody>
      </p:sp>
      <p:sp>
        <p:nvSpPr>
          <p:cNvPr id="16" name="矩形 15"/>
          <p:cNvSpPr/>
          <p:nvPr/>
        </p:nvSpPr>
        <p:spPr>
          <a:xfrm>
            <a:off x="4979145" y="5098736"/>
            <a:ext cx="6478883" cy="738664"/>
          </a:xfrm>
          <a:prstGeom prst="rect">
            <a:avLst/>
          </a:prstGeom>
        </p:spPr>
        <p:txBody>
          <a:bodyPr wrap="square">
            <a:spAutoFit/>
          </a:bodyPr>
          <a:lstStyle/>
          <a:p>
            <a:pPr marL="285750" lvl="0" indent="-285750" algn="just" defTabSz="913765" fontAlgn="base">
              <a:lnSpc>
                <a:spcPct val="150000"/>
              </a:lnSpc>
              <a:buClr>
                <a:schemeClr val="accent1">
                  <a:lumMod val="75000"/>
                </a:schemeClr>
              </a:buClr>
              <a:buFont typeface="Wingdings" panose="05000000000000000000" pitchFamily="2" charset="2"/>
              <a:buChar char="l"/>
              <a:defRPr/>
            </a:pP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到</a:t>
            </a:r>
            <a:r>
              <a:rPr lang="en-US" altLang="zh-CN"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2035</a:t>
            </a:r>
            <a:r>
              <a:rPr lang="zh-CN" altLang="en-US" sz="1400" kern="100" dirty="0">
                <a:solidFill>
                  <a:schemeClr val="tx1">
                    <a:lumMod val="75000"/>
                    <a:lumOff val="2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年，形成我国在诸多领域人才竞争比较优势，</a:t>
            </a:r>
            <a:r>
              <a:rPr lang="zh-CN" altLang="en-US" sz="1400" kern="100" dirty="0">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国家战略科技力量和高水平人才队伍位居世界前列。</a:t>
            </a:r>
          </a:p>
        </p:txBody>
      </p:sp>
      <p:sp>
        <p:nvSpPr>
          <p:cNvPr id="17" name="MH_Text_1"/>
          <p:cNvSpPr/>
          <p:nvPr/>
        </p:nvSpPr>
        <p:spPr>
          <a:xfrm>
            <a:off x="4724761" y="2222438"/>
            <a:ext cx="6916322" cy="3754782"/>
          </a:xfrm>
          <a:prstGeom prst="roundRect">
            <a:avLst>
              <a:gd name="adj" fmla="val 0"/>
            </a:avLst>
          </a:prstGeom>
          <a:noFill/>
          <a:ln w="6350" cap="flat" cmpd="sng" algn="ctr">
            <a:solidFill>
              <a:schemeClr val="accent1">
                <a:lumMod val="75000"/>
              </a:schemeClr>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思源黑体 CN Normal" panose="020B0400000000000000" pitchFamily="34" charset="-122"/>
            </a:endParaRPr>
          </a:p>
        </p:txBody>
      </p:sp>
      <p:grpSp>
        <p:nvGrpSpPr>
          <p:cNvPr id="18" name="组合 17"/>
          <p:cNvGrpSpPr/>
          <p:nvPr/>
        </p:nvGrpSpPr>
        <p:grpSpPr>
          <a:xfrm>
            <a:off x="4823232" y="1897429"/>
            <a:ext cx="2859830" cy="479999"/>
            <a:chOff x="967104" y="1136160"/>
            <a:chExt cx="926521" cy="360000"/>
          </a:xfrm>
        </p:grpSpPr>
        <p:sp>
          <p:nvSpPr>
            <p:cNvPr id="20" name="矩形: 折角 14"/>
            <p:cNvSpPr/>
            <p:nvPr/>
          </p:nvSpPr>
          <p:spPr>
            <a:xfrm>
              <a:off x="972001" y="1136160"/>
              <a:ext cx="921624" cy="360000"/>
            </a:xfrm>
            <a:prstGeom prst="foldedCorner">
              <a:avLst>
                <a:gd name="adj" fmla="val 31045"/>
              </a:avLst>
            </a:prstGeom>
            <a:solidFill>
              <a:schemeClr val="accent1">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135" b="0" i="0" u="none" strike="noStrike" kern="0" cap="none" spc="0" normalizeH="0" baseline="0" noProof="0" dirty="0">
                <a:ln>
                  <a:noFill/>
                </a:ln>
                <a:solidFill>
                  <a:prstClr val="white"/>
                </a:solidFill>
                <a:effectLst/>
                <a:uLnTx/>
                <a:uFillTx/>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endParaRPr>
            </a:p>
          </p:txBody>
        </p:sp>
        <p:sp>
          <p:nvSpPr>
            <p:cNvPr id="21" name="文本框 5"/>
            <p:cNvSpPr txBox="1"/>
            <p:nvPr/>
          </p:nvSpPr>
          <p:spPr>
            <a:xfrm>
              <a:off x="967104" y="1149911"/>
              <a:ext cx="926521" cy="346249"/>
            </a:xfrm>
            <a:prstGeom prst="rect">
              <a:avLst/>
            </a:prstGeom>
            <a:noFill/>
          </p:spPr>
          <p:txBody>
            <a:bodyPr wrap="square" lIns="91440" tIns="45720" rIns="91440" bIns="45720" rtlCol="0">
              <a:spAutoFit/>
            </a:bodyPr>
            <a:lstStyle/>
            <a:p>
              <a:pPr lvl="0" algn="ctr">
                <a:defRPr/>
              </a:pPr>
              <a:r>
                <a:rPr lang="zh-CN" altLang="en-US" sz="2400" b="1" kern="0" dirty="0">
                  <a:ln w="1905">
                    <a:noFill/>
                  </a:ln>
                  <a:solidFill>
                    <a:schemeClr val="bg1"/>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mn-lt"/>
                </a:rPr>
                <a:t>实现目标</a:t>
              </a:r>
            </a:p>
          </p:txBody>
        </p:sp>
      </p:grpSp>
      <p:pic>
        <p:nvPicPr>
          <p:cNvPr id="22" name="图片 21">
            <a:extLst>
              <a:ext uri="{FF2B5EF4-FFF2-40B4-BE49-F238E27FC236}">
                <a16:creationId xmlns:a16="http://schemas.microsoft.com/office/drawing/2014/main" id="{4E27FAB4-CEB2-4682-852C-CB387F343C3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7.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r="26316"/>
          <a:stretch/>
        </p:blipFill>
        <p:spPr>
          <a:xfrm>
            <a:off x="6545673" y="2616200"/>
            <a:ext cx="5646327" cy="4271341"/>
          </a:xfrm>
          <a:prstGeom prst="rect">
            <a:avLst/>
          </a:prstGeom>
        </p:spPr>
      </p:pic>
      <p:sp>
        <p:nvSpPr>
          <p:cNvPr id="10" name="文本框 9"/>
          <p:cNvSpPr txBox="1"/>
          <p:nvPr/>
        </p:nvSpPr>
        <p:spPr>
          <a:xfrm>
            <a:off x="1485900" y="341482"/>
            <a:ext cx="4775200"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人才强国战略解读</a:t>
            </a:r>
          </a:p>
        </p:txBody>
      </p:sp>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8" cstate="screen">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sp>
        <p:nvSpPr>
          <p:cNvPr id="22" name="雷锋PPT网www.LFPPT.com"/>
          <p:cNvSpPr/>
          <p:nvPr/>
        </p:nvSpPr>
        <p:spPr>
          <a:xfrm>
            <a:off x="1039288" y="1987884"/>
            <a:ext cx="10113424" cy="1533082"/>
          </a:xfrm>
          <a:prstGeom prst="roundRect">
            <a:avLst>
              <a:gd name="adj" fmla="val 0"/>
            </a:avLst>
          </a:prstGeom>
          <a:noFill/>
          <a:ln w="6350" cap="flat" cmpd="sng" algn="ctr">
            <a:solidFill>
              <a:schemeClr val="accent1">
                <a:lumMod val="75000"/>
              </a:schemeClr>
            </a:solidFill>
            <a:prstDash val="sysDash"/>
            <a:miter lim="800000"/>
          </a:ln>
          <a:effectLst/>
        </p:spPr>
        <p:txBody>
          <a:bodyPr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30000"/>
              </a:lnSpc>
              <a:spcBef>
                <a:spcPts val="0"/>
              </a:spcBef>
              <a:spcAft>
                <a:spcPts val="0"/>
              </a:spcAft>
              <a:buClrTx/>
              <a:buSzTx/>
              <a:buFontTx/>
              <a:buNone/>
              <a:defRPr/>
            </a:pP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mn-ea"/>
              <a:sym typeface="思源黑体 CN Normal" panose="020B0400000000000000" pitchFamily="34" charset="-122"/>
            </a:endParaRPr>
          </a:p>
        </p:txBody>
      </p:sp>
      <p:grpSp>
        <p:nvGrpSpPr>
          <p:cNvPr id="23" name="组合 22"/>
          <p:cNvGrpSpPr/>
          <p:nvPr/>
        </p:nvGrpSpPr>
        <p:grpSpPr>
          <a:xfrm>
            <a:off x="1158071" y="1742425"/>
            <a:ext cx="5339548" cy="464741"/>
            <a:chOff x="1524002" y="2091657"/>
            <a:chExt cx="5339548" cy="464741"/>
          </a:xfrm>
        </p:grpSpPr>
        <p:sp>
          <p:nvSpPr>
            <p:cNvPr id="24" name="雷锋PPT网www.LFPPT.com"/>
            <p:cNvSpPr/>
            <p:nvPr/>
          </p:nvSpPr>
          <p:spPr>
            <a:xfrm>
              <a:off x="1524002" y="2091657"/>
              <a:ext cx="5339548" cy="464741"/>
            </a:xfrm>
            <a:prstGeom prst="snip1Rect">
              <a:avLst>
                <a:gd name="adj" fmla="val 375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n-ea"/>
                <a:cs typeface="+mn-ea"/>
                <a:sym typeface="+mn-lt"/>
              </a:endParaRPr>
            </a:p>
          </p:txBody>
        </p:sp>
        <p:sp>
          <p:nvSpPr>
            <p:cNvPr id="25" name="1"/>
            <p:cNvSpPr txBox="1"/>
            <p:nvPr>
              <p:custDataLst>
                <p:tags r:id="rId4"/>
              </p:custDataLst>
            </p:nvPr>
          </p:nvSpPr>
          <p:spPr>
            <a:xfrm>
              <a:off x="1663244" y="2117835"/>
              <a:ext cx="5060455" cy="438563"/>
            </a:xfrm>
            <a:prstGeom prst="rect">
              <a:avLst/>
            </a:prstGeom>
            <a:noFill/>
          </p:spPr>
          <p:txBody>
            <a:bodyPr wrap="square" lIns="68562" tIns="34281" rIns="68562" bIns="34281" rtlCol="0" anchor="ctr">
              <a:spAutoFit/>
            </a:bodyPr>
            <a:lstStyle/>
            <a:p>
              <a:pPr lvl="0" algn="dist">
                <a:defRPr/>
              </a:pPr>
              <a:r>
                <a:rPr lang="zh-CN" altLang="en-US" sz="2400" dirty="0">
                  <a:solidFill>
                    <a:schemeClr val="bg1"/>
                  </a:solidFill>
                  <a:latin typeface="+mn-ea"/>
                  <a:cs typeface="+mn-ea"/>
                  <a:sym typeface="+mn-lt"/>
                </a:rPr>
                <a:t>要深化人才发展体制机制改革</a:t>
              </a:r>
            </a:p>
          </p:txBody>
        </p:sp>
      </p:grpSp>
      <p:sp>
        <p:nvSpPr>
          <p:cNvPr id="26" name="1"/>
          <p:cNvSpPr>
            <a:spLocks noChangeArrowheads="1"/>
          </p:cNvSpPr>
          <p:nvPr>
            <p:custDataLst>
              <p:tags r:id="rId1"/>
            </p:custDataLst>
          </p:nvPr>
        </p:nvSpPr>
        <p:spPr bwMode="auto">
          <a:xfrm>
            <a:off x="1158071" y="2363387"/>
            <a:ext cx="9796855" cy="896969"/>
          </a:xfrm>
          <a:prstGeom prst="rect">
            <a:avLst/>
          </a:prstGeom>
          <a:noFill/>
          <a:ln w="9525">
            <a:noFill/>
            <a:miter lim="800000"/>
          </a:ln>
        </p:spPr>
        <p:txBody>
          <a:bodyPr wrap="square" lIns="91431" tIns="45716" rIns="91431" bIns="45716">
            <a:spAutoFit/>
          </a:bodyPr>
          <a:lstStyle/>
          <a:p>
            <a:pPr lvl="0" algn="just" fontAlgn="base">
              <a:lnSpc>
                <a:spcPct val="200000"/>
              </a:lnSpc>
              <a:spcBef>
                <a:spcPct val="0"/>
              </a:spcBef>
              <a:spcAft>
                <a:spcPts val="500"/>
              </a:spcAft>
              <a:buClr>
                <a:srgbClr val="C00000"/>
              </a:buClr>
              <a:defRPr/>
            </a:pPr>
            <a:r>
              <a:rPr lang="zh-CN" altLang="en-US" sz="1400" dirty="0">
                <a:solidFill>
                  <a:schemeClr val="tx1">
                    <a:lumMod val="85000"/>
                    <a:lumOff val="15000"/>
                  </a:schemeClr>
                </a:solidFill>
                <a:cs typeface="+mn-ea"/>
                <a:sym typeface="+mn-lt"/>
              </a:rPr>
              <a:t>要大力培养使用战略科学家，坚持实践标准，在国家重大科技任务担纲领衔者中发现具有深厚科学素养、长期奋战在科研第一线，视野开阔，前瞻性判断力、跨学科理解能力、大兵团作战组织领导能力强的科学家</a:t>
            </a:r>
          </a:p>
        </p:txBody>
      </p:sp>
      <p:grpSp>
        <p:nvGrpSpPr>
          <p:cNvPr id="27" name="组合 26"/>
          <p:cNvGrpSpPr/>
          <p:nvPr/>
        </p:nvGrpSpPr>
        <p:grpSpPr>
          <a:xfrm>
            <a:off x="1255459" y="3833591"/>
            <a:ext cx="4754133" cy="492037"/>
            <a:chOff x="5135868" y="1815339"/>
            <a:chExt cx="5859783" cy="492037"/>
          </a:xfrm>
        </p:grpSpPr>
        <p:sp>
          <p:nvSpPr>
            <p:cNvPr id="28" name="PA-矩形 6"/>
            <p:cNvSpPr/>
            <p:nvPr>
              <p:custDataLst>
                <p:tags r:id="rId3"/>
              </p:custDataLst>
            </p:nvPr>
          </p:nvSpPr>
          <p:spPr>
            <a:xfrm>
              <a:off x="5419353" y="1815339"/>
              <a:ext cx="5292811" cy="400110"/>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defRPr/>
              </a:pPr>
              <a:r>
                <a:rPr lang="zh-CN" altLang="en-US" sz="2000" kern="0" dirty="0">
                  <a:ln w="19050">
                    <a:noFill/>
                  </a:ln>
                  <a:solidFill>
                    <a:schemeClr val="accent1">
                      <a:lumMod val="75000"/>
                    </a:schemeClr>
                  </a:solidFill>
                  <a:latin typeface="阿里巴巴普惠体 R" panose="00020600040101010101" pitchFamily="18" charset="-122"/>
                  <a:ea typeface="阿里巴巴普惠体 R" panose="00020600040101010101" pitchFamily="18" charset="-122"/>
                  <a:cs typeface="阿里巴巴普惠体 R" panose="00020600040101010101" pitchFamily="18" charset="-122"/>
                  <a:sym typeface="微软雅黑" panose="020B0503020204020204" pitchFamily="34" charset="-122"/>
                </a:rPr>
                <a:t>全方位培养、引进、用好人才</a:t>
              </a:r>
            </a:p>
          </p:txBody>
        </p:sp>
        <p:cxnSp>
          <p:nvCxnSpPr>
            <p:cNvPr id="29" name="直线连接符 6"/>
            <p:cNvCxnSpPr/>
            <p:nvPr/>
          </p:nvCxnSpPr>
          <p:spPr>
            <a:xfrm>
              <a:off x="5135868" y="2307376"/>
              <a:ext cx="5859783"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0" name="五角星 5"/>
          <p:cNvSpPr/>
          <p:nvPr/>
        </p:nvSpPr>
        <p:spPr>
          <a:xfrm>
            <a:off x="1042766" y="3833591"/>
            <a:ext cx="347843" cy="347843"/>
          </a:xfrm>
          <a:prstGeom prst="star5">
            <a:avLst/>
          </a:prstGeom>
          <a:solidFill>
            <a:schemeClr val="accent1">
              <a:lumMod val="75000"/>
            </a:schemeClr>
          </a:solidFill>
          <a:ln>
            <a:solidFill>
              <a:srgbClr val="D50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1" name="五角星 5"/>
          <p:cNvSpPr/>
          <p:nvPr/>
        </p:nvSpPr>
        <p:spPr>
          <a:xfrm>
            <a:off x="5848561" y="3833591"/>
            <a:ext cx="347843" cy="347843"/>
          </a:xfrm>
          <a:prstGeom prst="star5">
            <a:avLst/>
          </a:prstGeom>
          <a:solidFill>
            <a:schemeClr val="accent1">
              <a:lumMod val="75000"/>
            </a:schemeClr>
          </a:solidFill>
          <a:ln>
            <a:solidFill>
              <a:srgbClr val="D50E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p:txBody>
      </p:sp>
      <p:sp>
        <p:nvSpPr>
          <p:cNvPr id="32" name="1"/>
          <p:cNvSpPr>
            <a:spLocks noChangeArrowheads="1"/>
          </p:cNvSpPr>
          <p:nvPr>
            <p:custDataLst>
              <p:tags r:id="rId2"/>
            </p:custDataLst>
          </p:nvPr>
        </p:nvSpPr>
        <p:spPr bwMode="auto">
          <a:xfrm>
            <a:off x="1038814" y="4513628"/>
            <a:ext cx="5157590" cy="1758743"/>
          </a:xfrm>
          <a:prstGeom prst="rect">
            <a:avLst/>
          </a:prstGeom>
          <a:noFill/>
          <a:ln w="9525">
            <a:noFill/>
            <a:miter lim="800000"/>
          </a:ln>
        </p:spPr>
        <p:txBody>
          <a:bodyPr wrap="square" lIns="91431" tIns="45716" rIns="91431" bIns="45716">
            <a:spAutoFit/>
          </a:bodyPr>
          <a:lstStyle/>
          <a:p>
            <a:pPr lvl="0" algn="just" fontAlgn="base">
              <a:lnSpc>
                <a:spcPct val="200000"/>
              </a:lnSpc>
              <a:spcBef>
                <a:spcPct val="0"/>
              </a:spcBef>
              <a:spcAft>
                <a:spcPts val="500"/>
              </a:spcAft>
              <a:buClr>
                <a:srgbClr val="C00000"/>
              </a:buClr>
              <a:defRPr/>
            </a:pPr>
            <a:r>
              <a:rPr lang="zh-CN" altLang="en-US" sz="1400" dirty="0">
                <a:solidFill>
                  <a:schemeClr val="tx1">
                    <a:lumMod val="85000"/>
                    <a:lumOff val="15000"/>
                  </a:schemeClr>
                </a:solidFill>
                <a:cs typeface="+mn-ea"/>
                <a:sym typeface="+mn-lt"/>
              </a:rPr>
              <a:t>要打造大批一流科技领军人才和创新团队，发挥国家实验室、国家科研机构、高水平研究型大学、科技领军企业的国家队作用，围绕国家重点领域、重点产业，组织产学研协同攻关。要下大气力全方位培养、引进、用好人才</a:t>
            </a:r>
          </a:p>
        </p:txBody>
      </p:sp>
      <p:pic>
        <p:nvPicPr>
          <p:cNvPr id="18" name="图片 17">
            <a:extLst>
              <a:ext uri="{FF2B5EF4-FFF2-40B4-BE49-F238E27FC236}">
                <a16:creationId xmlns:a16="http://schemas.microsoft.com/office/drawing/2014/main" id="{5D76DF34-16F2-4FAA-9EB7-9845F9E53CF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slides/slide8.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Pr>
        <a:blipFill dpi="0" rotWithShape="1">
          <a:blip r:embed="rId4">
            <a:lum/>
          </a:blip>
          <a:srcRect/>
          <a:stretch>
            <a:fillRect t="-320000" b="-320000"/>
          </a:stretch>
        </a:blipFill>
        <a:effectLst/>
      </p:bgPr>
    </p:bg>
    <p:spTree>
      <p:nvGrpSpPr>
        <p:cNvPr id="1" name=""/>
        <p:cNvGrpSpPr/>
        <p:nvPr/>
      </p:nvGrpSpPr>
      <p:grpSpPr>
        <a:xfrm>
          <a:off x="0" y="0"/>
          <a:ext cx="0" cy="0"/>
          <a:chOff x="0" y="0"/>
          <a:chExt cx="0" cy="0"/>
        </a:xfrm>
      </p:grpSpPr>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155" y="-1701"/>
            <a:ext cx="6439101" cy="1394154"/>
          </a:xfrm>
          <a:prstGeom prst="rect">
            <a:avLst/>
          </a:prstGeom>
        </p:spPr>
      </p:pic>
      <p:pic>
        <p:nvPicPr>
          <p:cNvPr id="5" name="雷锋PPT网www.LFPPT.com"/>
          <p:cNvPicPr>
            <a:picLocks noChangeAspect="1"/>
          </p:cNvPicPr>
          <p:nvPr/>
        </p:nvPicPr>
        <p:blipFill rotWithShape="1">
          <a:blip r:embed="rId6" cstate="print">
            <a:extLst>
              <a:ext uri="{28A0092B-C50C-407E-A947-70E740481C1C}">
                <a14:useLocalDpi xmlns:a14="http://schemas.microsoft.com/office/drawing/2010/main" val="0"/>
              </a:ext>
            </a:extLst>
          </a:blip>
          <a:srcRect t="74661" b="10601"/>
          <a:stretch/>
        </p:blipFill>
        <p:spPr>
          <a:xfrm>
            <a:off x="-1270" y="4808078"/>
            <a:ext cx="12193270" cy="2049922"/>
          </a:xfrm>
          <a:prstGeom prst="rect">
            <a:avLst/>
          </a:prstGeom>
        </p:spPr>
      </p:pic>
      <p:pic>
        <p:nvPicPr>
          <p:cNvPr id="3" name="雷锋PPT网www.LFPPT.com">
            <a:extLst>
              <a:ext uri="{FF2B5EF4-FFF2-40B4-BE49-F238E27FC236}">
                <a16:creationId xmlns:a16="http://schemas.microsoft.com/office/drawing/2014/main" id="{24ACE18A-E67C-45F5-ACBE-BD2F671A0669}"/>
              </a:ext>
            </a:extLst>
          </p:cNvPr>
          <p:cNvPicPr>
            <a:picLocks noChangeAspect="1"/>
          </p:cNvPicPr>
          <p:nvPr/>
        </p:nvPicPr>
        <p:blipFill rotWithShape="1">
          <a:blip r:embed="rId7">
            <a:extLst>
              <a:ext uri="{28A0092B-C50C-407E-A947-70E740481C1C}">
                <a14:useLocalDpi xmlns:a14="http://schemas.microsoft.com/office/drawing/2010/main" val="0"/>
              </a:ext>
            </a:extLst>
          </a:blip>
          <a:srcRect t="48013"/>
          <a:stretch/>
        </p:blipFill>
        <p:spPr>
          <a:xfrm>
            <a:off x="-1270" y="5192395"/>
            <a:ext cx="12212656" cy="1692780"/>
          </a:xfrm>
          <a:prstGeom prst="rect">
            <a:avLst/>
          </a:prstGeom>
        </p:spPr>
      </p:pic>
      <p:pic>
        <p:nvPicPr>
          <p:cNvPr id="8" name="图片 7"/>
          <p:cNvPicPr>
            <a:picLocks noChangeAspect="1"/>
          </p:cNvPicPr>
          <p:nvPr/>
        </p:nvPicPr>
        <p:blipFill rotWithShape="1">
          <a:blip r:embed="rId8" cstate="screen">
            <a:extLst>
              <a:ext uri="{28A0092B-C50C-407E-A947-70E740481C1C}">
                <a14:useLocalDpi xmlns:a14="http://schemas.microsoft.com/office/drawing/2010/main"/>
              </a:ext>
            </a:extLst>
          </a:blip>
          <a:srcRect b="4169"/>
          <a:stretch/>
        </p:blipFill>
        <p:spPr>
          <a:xfrm>
            <a:off x="-3156" y="5513705"/>
            <a:ext cx="12212655" cy="1371470"/>
          </a:xfrm>
          <a:prstGeom prst="rect">
            <a:avLst/>
          </a:prstGeom>
        </p:spPr>
      </p:pic>
      <p:sp>
        <p:nvSpPr>
          <p:cNvPr id="13" name="文本框 12">
            <a:extLst>
              <a:ext uri="{FF2B5EF4-FFF2-40B4-BE49-F238E27FC236}">
                <a16:creationId xmlns:a16="http://schemas.microsoft.com/office/drawing/2014/main" id="{D9D74F6C-CD9D-4106-9F28-619DF677A939}"/>
              </a:ext>
            </a:extLst>
          </p:cNvPr>
          <p:cNvSpPr txBox="1"/>
          <p:nvPr/>
        </p:nvSpPr>
        <p:spPr>
          <a:xfrm>
            <a:off x="3721735" y="788670"/>
            <a:ext cx="4749800" cy="922020"/>
          </a:xfrm>
          <a:prstGeom prst="rect">
            <a:avLst/>
          </a:prstGeom>
          <a:noFill/>
        </p:spPr>
        <p:txBody>
          <a:bodyPr wrap="square" rtlCol="0">
            <a:spAutoFit/>
          </a:bodyPr>
          <a:lstStyle/>
          <a:p>
            <a:pPr algn="ctr"/>
            <a:r>
              <a:rPr lang="zh-CN" altLang="en-US" sz="5400" dirty="0">
                <a:solidFill>
                  <a:srgbClr val="C00000"/>
                </a:solidFill>
                <a:effectLst/>
                <a:latin typeface="汉仪超粗宋简" panose="02010600000101010101" charset="-122"/>
                <a:ea typeface="汉仪超粗宋简" panose="02010600000101010101" charset="-122"/>
                <a:cs typeface="汉仪超粗宋简" panose="02010600000101010101" charset="-122"/>
              </a:rPr>
              <a:t>第二部分</a:t>
            </a:r>
          </a:p>
        </p:txBody>
      </p:sp>
      <p:sp>
        <p:nvSpPr>
          <p:cNvPr id="14" name="文本框 13">
            <a:extLst>
              <a:ext uri="{FF2B5EF4-FFF2-40B4-BE49-F238E27FC236}">
                <a16:creationId xmlns:a16="http://schemas.microsoft.com/office/drawing/2014/main" id="{ECACF1E9-1A83-42A3-A409-17BD3791E1F1}"/>
              </a:ext>
            </a:extLst>
          </p:cNvPr>
          <p:cNvSpPr txBox="1"/>
          <p:nvPr/>
        </p:nvSpPr>
        <p:spPr>
          <a:xfrm>
            <a:off x="4677410" y="1786890"/>
            <a:ext cx="2757805" cy="583565"/>
          </a:xfrm>
          <a:prstGeom prst="rect">
            <a:avLst/>
          </a:prstGeom>
          <a:noFill/>
        </p:spPr>
        <p:txBody>
          <a:bodyPr wrap="square" rtlCol="0">
            <a:spAutoFit/>
          </a:bodyPr>
          <a:lstStyle/>
          <a:p>
            <a:pPr algn="ctr"/>
            <a:r>
              <a:rPr lang="en-US" altLang="zh-CN" sz="3200" kern="100">
                <a:solidFill>
                  <a:srgbClr val="C00000"/>
                </a:solidFill>
                <a:effectLst/>
                <a:latin typeface="汉仪超粗宋简" panose="02010600000101010101" charset="-122"/>
                <a:ea typeface="汉仪超粗宋简" panose="02010600000101010101" charset="-122"/>
                <a:cs typeface="汉仪超粗宋简" panose="02010600000101010101" charset="-122"/>
              </a:rPr>
              <a:t>part  two</a:t>
            </a:r>
          </a:p>
        </p:txBody>
      </p:sp>
      <p:cxnSp>
        <p:nvCxnSpPr>
          <p:cNvPr id="15" name="直接连接符 14">
            <a:extLst>
              <a:ext uri="{FF2B5EF4-FFF2-40B4-BE49-F238E27FC236}">
                <a16:creationId xmlns:a16="http://schemas.microsoft.com/office/drawing/2014/main" id="{FFF02909-86F6-4305-8A46-D69DE8610036}"/>
              </a:ext>
            </a:extLst>
          </p:cNvPr>
          <p:cNvCxnSpPr/>
          <p:nvPr/>
        </p:nvCxnSpPr>
        <p:spPr>
          <a:xfrm>
            <a:off x="5120005" y="1710690"/>
            <a:ext cx="1953895" cy="0"/>
          </a:xfrm>
          <a:prstGeom prst="line">
            <a:avLst/>
          </a:prstGeom>
          <a:noFill/>
          <a:ln>
            <a:gradFill>
              <a:gsLst>
                <a:gs pos="0">
                  <a:srgbClr val="C00000"/>
                </a:gs>
                <a:gs pos="100000">
                  <a:srgbClr val="C00000"/>
                </a:gs>
                <a:gs pos="37000">
                  <a:srgbClr val="C00000"/>
                </a:gs>
                <a:gs pos="100000">
                  <a:srgbClr val="FFFF00"/>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grpSp>
        <p:nvGrpSpPr>
          <p:cNvPr id="16" name="组合 15">
            <a:extLst>
              <a:ext uri="{FF2B5EF4-FFF2-40B4-BE49-F238E27FC236}">
                <a16:creationId xmlns:a16="http://schemas.microsoft.com/office/drawing/2014/main" id="{0E20611C-5FE3-406D-9248-E77697186DEC}"/>
              </a:ext>
            </a:extLst>
          </p:cNvPr>
          <p:cNvGrpSpPr/>
          <p:nvPr/>
        </p:nvGrpSpPr>
        <p:grpSpPr>
          <a:xfrm>
            <a:off x="1831975" y="2677160"/>
            <a:ext cx="8552180" cy="1870075"/>
            <a:chOff x="3334" y="2474"/>
            <a:chExt cx="3663" cy="998"/>
          </a:xfrm>
        </p:grpSpPr>
        <p:sp>
          <p:nvSpPr>
            <p:cNvPr id="17" name="圆角矩形 13">
              <a:extLst>
                <a:ext uri="{FF2B5EF4-FFF2-40B4-BE49-F238E27FC236}">
                  <a16:creationId xmlns:a16="http://schemas.microsoft.com/office/drawing/2014/main" id="{64B3CB03-9984-45B4-8FDB-6D2AEE8E499D}"/>
                </a:ext>
              </a:extLst>
            </p:cNvPr>
            <p:cNvSpPr/>
            <p:nvPr/>
          </p:nvSpPr>
          <p:spPr>
            <a:xfrm>
              <a:off x="3337" y="2474"/>
              <a:ext cx="3660" cy="998"/>
            </a:xfrm>
            <a:prstGeom prst="roundRect">
              <a:avLst/>
            </a:prstGeom>
            <a:solidFill>
              <a:srgbClr val="C2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a:latin typeface="汉仪超粗宋简" panose="02010600000101010101" charset="-122"/>
                <a:ea typeface="汉仪超粗宋简" panose="02010600000101010101" charset="-122"/>
              </a:endParaRPr>
            </a:p>
          </p:txBody>
        </p:sp>
        <p:sp>
          <p:nvSpPr>
            <p:cNvPr id="18" name="文本框 17">
              <a:extLst>
                <a:ext uri="{FF2B5EF4-FFF2-40B4-BE49-F238E27FC236}">
                  <a16:creationId xmlns:a16="http://schemas.microsoft.com/office/drawing/2014/main" id="{4AD8D68F-B4EE-44AC-B066-51449BE480A6}"/>
                </a:ext>
              </a:extLst>
            </p:cNvPr>
            <p:cNvSpPr txBox="1"/>
            <p:nvPr/>
          </p:nvSpPr>
          <p:spPr>
            <a:xfrm>
              <a:off x="3334" y="2771"/>
              <a:ext cx="3659" cy="492"/>
            </a:xfrm>
            <a:prstGeom prst="rect">
              <a:avLst/>
            </a:prstGeom>
            <a:noFill/>
          </p:spPr>
          <p:txBody>
            <a:bodyPr wrap="square" rtlCol="0">
              <a:spAutoFit/>
            </a:bodyPr>
            <a:lstStyle/>
            <a:p>
              <a:pPr algn="ctr"/>
              <a:r>
                <a:rPr lang="zh-CN" altLang="en-US" sz="5400" b="1" dirty="0">
                  <a:solidFill>
                    <a:schemeClr val="bg1"/>
                  </a:solidFill>
                  <a:effectLst/>
                  <a:latin typeface="字魂经典雅黑" panose="00000500000000000000" charset="-122"/>
                  <a:ea typeface="字魂经典雅黑" panose="00000500000000000000" charset="-122"/>
                </a:rPr>
                <a:t>总书记讲话内容</a:t>
              </a:r>
            </a:p>
          </p:txBody>
        </p:sp>
      </p:grpSp>
      <p:pic>
        <p:nvPicPr>
          <p:cNvPr id="19" name="PA-1022148" descr="图片包含 游戏机&#10;&#10;描述已自动生成">
            <a:extLst>
              <a:ext uri="{FF2B5EF4-FFF2-40B4-BE49-F238E27FC236}">
                <a16:creationId xmlns:a16="http://schemas.microsoft.com/office/drawing/2014/main" id="{02989DFF-D708-4CA6-884E-352BFF931175}"/>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tretch>
            <a:fillRect/>
          </a:stretch>
        </p:blipFill>
        <p:spPr>
          <a:xfrm>
            <a:off x="5467985" y="2066925"/>
            <a:ext cx="1255395" cy="1255395"/>
          </a:xfrm>
          <a:prstGeom prst="rect">
            <a:avLst/>
          </a:prstGeom>
        </p:spPr>
      </p:pic>
    </p:spTree>
    <p:extLst>
      <p:ext uri="{BB962C8B-B14F-4D97-AF65-F5344CB8AC3E}">
        <p14:creationId xmlns:p14="http://schemas.microsoft.com/office/powerpoint/2010/main" val="3224124120"/>
      </p:ext>
    </p:extLst>
  </p:cSld>
  <p:clrMapOvr>
    <a:masterClrMapping/>
  </p:clrMapOvr>
  <mc:AlternateContent xmlns:mc="http://schemas.openxmlformats.org/markup-compatibility/2006" xmlns:p14="http://schemas.microsoft.com/office/powerpoint/2010/main">
    <mc:Choice Requires="p14">
      <p:transition>
        <p:random/>
      </p:transition>
    </mc:Choice>
    <mc:Fallback>
      <p:transition>
        <p:random/>
      </p:transition>
    </mc:Fallback>
  </mc:AlternateContent>
  <p:timing>
    <p:tnLst>
      <p:par>
        <p:cTn id="1" dur="indefinite" restart="never" nodeType="tmRoot"/>
      </p:par>
    </p:tnLst>
    <p:bldLst>
      <p:bldP spid="13" grpId="1"/>
      <p:bldP spid="14" grpId="1"/>
    </p:bldLst>
  </p:timing>
</p:sld>
</file>

<file path=ppt/slides/slide9.xml><?xml version="1.0" encoding="utf-8"?>
<p:sld xmlns:a14="http://schemas.microsoft.com/office/drawing/2010/main"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485900" y="341482"/>
            <a:ext cx="4557548" cy="585417"/>
          </a:xfrm>
          <a:prstGeom prst="rect">
            <a:avLst/>
          </a:prstGeom>
          <a:noFill/>
        </p:spPr>
        <p:txBody>
          <a:bodyPr wrap="square" rtlCol="0">
            <a:spAutoFit/>
          </a:bodyPr>
          <a:lstStyle/>
          <a:p>
            <a:pPr algn="dist">
              <a:lnSpc>
                <a:spcPct val="89000"/>
              </a:lnSpc>
              <a:spcAft>
                <a:spcPts val="2400"/>
              </a:spcAft>
            </a:pPr>
            <a:r>
              <a:rPr lang="zh-CN" altLang="en-US" sz="3600" spc="300" dirty="0">
                <a:solidFill>
                  <a:srgbClr val="DC0909"/>
                </a:solidFill>
                <a:latin typeface="锐字潮牌真言简2.0免费 大粗" panose="02020300000000000000" pitchFamily="18" charset="-122"/>
                <a:ea typeface="锐字潮牌真言简2.0免费 大粗" panose="02020300000000000000" pitchFamily="18" charset="-122"/>
              </a:rPr>
              <a:t>总书记讲话内容</a:t>
            </a:r>
          </a:p>
        </p:txBody>
      </p:sp>
      <p:cxnSp>
        <p:nvCxnSpPr>
          <p:cNvPr id="11" name="直接连接符 10"/>
          <p:cNvCxnSpPr/>
          <p:nvPr/>
        </p:nvCxnSpPr>
        <p:spPr>
          <a:xfrm>
            <a:off x="1485900" y="1011907"/>
            <a:ext cx="10058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图片 4"/>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478985" y="341482"/>
            <a:ext cx="816415" cy="816415"/>
          </a:xfrm>
          <a:prstGeom prst="rect">
            <a:avLst/>
          </a:prstGeom>
        </p:spPr>
      </p:pic>
      <p:grpSp>
        <p:nvGrpSpPr>
          <p:cNvPr id="27" name="组合 26"/>
          <p:cNvGrpSpPr/>
          <p:nvPr/>
        </p:nvGrpSpPr>
        <p:grpSpPr>
          <a:xfrm>
            <a:off x="892629" y="1676007"/>
            <a:ext cx="10488385" cy="648991"/>
            <a:chOff x="-1826078" y="1378946"/>
            <a:chExt cx="10488385" cy="648991"/>
          </a:xfrm>
        </p:grpSpPr>
        <p:sp>
          <p:nvSpPr>
            <p:cNvPr id="28" name="TextBox 37"/>
            <p:cNvSpPr txBox="1"/>
            <p:nvPr/>
          </p:nvSpPr>
          <p:spPr>
            <a:xfrm>
              <a:off x="-1826078" y="1392488"/>
              <a:ext cx="10488385" cy="580314"/>
            </a:xfrm>
            <a:prstGeom prst="rect">
              <a:avLst/>
            </a:prstGeom>
            <a:solidFill>
              <a:schemeClr val="accent1">
                <a:lumMod val="75000"/>
              </a:schemeClr>
            </a:solidFill>
          </p:spPr>
          <p:txBody>
            <a:bodyPr wrap="none" anchor="ctr">
              <a:noAutofit/>
            </a:bodyPr>
            <a:lstStyle/>
            <a:p>
              <a:pPr algn="ctr">
                <a:buClr>
                  <a:srgbClr val="000000">
                    <a:lumMod val="85000"/>
                    <a:lumOff val="15000"/>
                  </a:srgbClr>
                </a:buClr>
                <a:buSzPct val="105000"/>
              </a:pPr>
              <a:r>
                <a:rPr lang="zh-CN" altLang="en-US" sz="2800" b="1" dirty="0">
                  <a:solidFill>
                    <a:schemeClr val="bg1"/>
                  </a:solidFill>
                  <a:cs typeface="+mn-ea"/>
                  <a:sym typeface="+mn-lt"/>
                </a:rPr>
                <a:t>重视培养人才、团结人才、引领人才、成就人才</a:t>
              </a:r>
            </a:p>
          </p:txBody>
        </p:sp>
        <p:pic>
          <p:nvPicPr>
            <p:cNvPr id="29" name="图片 28"/>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7563650" y="1407912"/>
              <a:ext cx="692758" cy="620025"/>
            </a:xfrm>
            <a:prstGeom prst="rect">
              <a:avLst/>
            </a:prstGeom>
          </p:spPr>
        </p:pic>
        <p:pic>
          <p:nvPicPr>
            <p:cNvPr id="30" name="图片 29"/>
            <p:cNvPicPr>
              <a:picLocks noChangeAspect="1"/>
            </p:cNvPicPr>
            <p:nvPr/>
          </p:nvPicPr>
          <p:blipFill>
            <a:blip r:embed="rId5" cstate="screen">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tretch>
              <a:fillRect/>
            </a:stretch>
          </p:blipFill>
          <p:spPr>
            <a:xfrm>
              <a:off x="-1515146" y="1378946"/>
              <a:ext cx="692758" cy="620025"/>
            </a:xfrm>
            <a:prstGeom prst="rect">
              <a:avLst/>
            </a:prstGeom>
          </p:spPr>
        </p:pic>
      </p:grpSp>
      <p:grpSp>
        <p:nvGrpSpPr>
          <p:cNvPr id="31" name="组合 30"/>
          <p:cNvGrpSpPr/>
          <p:nvPr/>
        </p:nvGrpSpPr>
        <p:grpSpPr>
          <a:xfrm>
            <a:off x="892629" y="2555733"/>
            <a:ext cx="10450285" cy="1849051"/>
            <a:chOff x="1161142" y="2073496"/>
            <a:chExt cx="10450285" cy="1849051"/>
          </a:xfrm>
        </p:grpSpPr>
        <p:sp>
          <p:nvSpPr>
            <p:cNvPr id="32" name="矩形 31"/>
            <p:cNvSpPr/>
            <p:nvPr/>
          </p:nvSpPr>
          <p:spPr bwMode="auto">
            <a:xfrm>
              <a:off x="1161142" y="2381669"/>
              <a:ext cx="10450285" cy="1540878"/>
            </a:xfrm>
            <a:prstGeom prst="rect">
              <a:avLst/>
            </a:prstGeom>
            <a:solidFill>
              <a:srgbClr val="FFFFFF"/>
            </a:solidFill>
            <a:ln w="127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C00000"/>
                </a:solidFill>
                <a:effectLst/>
                <a:uLnTx/>
                <a:uFillTx/>
                <a:latin typeface="+mn-ea"/>
              </a:endParaRPr>
            </a:p>
          </p:txBody>
        </p:sp>
        <p:sp>
          <p:nvSpPr>
            <p:cNvPr id="33" name="箭头: 五边形 2"/>
            <p:cNvSpPr/>
            <p:nvPr/>
          </p:nvSpPr>
          <p:spPr bwMode="auto">
            <a:xfrm>
              <a:off x="1161142" y="2073496"/>
              <a:ext cx="2205573" cy="593086"/>
            </a:xfrm>
            <a:prstGeom prst="homePlate">
              <a:avLst>
                <a:gd name="adj" fmla="val 27136"/>
              </a:avLst>
            </a:prstGeom>
            <a:solidFill>
              <a:schemeClr val="accent1">
                <a:lumMod val="75000"/>
              </a:schemeClr>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C00000"/>
                </a:solidFill>
                <a:effectLst/>
                <a:uLnTx/>
                <a:uFillTx/>
                <a:latin typeface="+mn-ea"/>
              </a:endParaRPr>
            </a:p>
          </p:txBody>
        </p:sp>
        <p:sp>
          <p:nvSpPr>
            <p:cNvPr id="34" name="矩形 33"/>
            <p:cNvSpPr/>
            <p:nvPr/>
          </p:nvSpPr>
          <p:spPr>
            <a:xfrm>
              <a:off x="1273798" y="2157328"/>
              <a:ext cx="1782068" cy="461665"/>
            </a:xfrm>
            <a:prstGeom prst="rect">
              <a:avLst/>
            </a:prstGeom>
          </p:spPr>
          <p:txBody>
            <a:bodyPr wrap="square">
              <a:spAutoFit/>
            </a:bodyPr>
            <a:lstStyle/>
            <a:p>
              <a:pPr algn="ctr" eaLnBrk="0" fontAlgn="base" hangingPunct="0">
                <a:spcBef>
                  <a:spcPct val="0"/>
                </a:spcBef>
                <a:spcAft>
                  <a:spcPct val="0"/>
                </a:spcAft>
              </a:pPr>
              <a:r>
                <a:rPr lang="zh-CN" altLang="en-US" sz="2400" b="1" dirty="0">
                  <a:solidFill>
                    <a:srgbClr val="FFFFFF"/>
                  </a:solidFill>
                  <a:latin typeface="+mn-ea"/>
                </a:rPr>
                <a:t>人才重要性</a:t>
              </a:r>
            </a:p>
          </p:txBody>
        </p:sp>
        <p:sp>
          <p:nvSpPr>
            <p:cNvPr id="35" name="矩形 34"/>
            <p:cNvSpPr/>
            <p:nvPr/>
          </p:nvSpPr>
          <p:spPr>
            <a:xfrm>
              <a:off x="1632563" y="2788569"/>
              <a:ext cx="9545541" cy="1031629"/>
            </a:xfrm>
            <a:prstGeom prst="rect">
              <a:avLst/>
            </a:prstGeom>
            <a:noFill/>
          </p:spPr>
          <p:txBody>
            <a:bodyPr wrap="square" rtlCol="0">
              <a:spAutoFit/>
            </a:bodyPr>
            <a:lstStyle/>
            <a:p>
              <a:pPr algn="just" fontAlgn="base" hangingPunct="0">
                <a:lnSpc>
                  <a:spcPct val="150000"/>
                </a:lnSpc>
                <a:spcBef>
                  <a:spcPct val="0"/>
                </a:spcBef>
                <a:spcAft>
                  <a:spcPct val="0"/>
                </a:spcAft>
              </a:pPr>
              <a:r>
                <a:rPr lang="zh-CN" altLang="en-US" sz="1400" dirty="0">
                  <a:latin typeface="+mn-ea"/>
                </a:rPr>
                <a:t>在百年奋斗历程中，我们党始终重视培养人才、团结人才、引领人才、成就人才，团结和支持各方面人才为党和人民事业建功立业。党的十八大以来，党中央作出人才是实现民族振兴、赢得国际竞争主动的战略资源的重大判断，作出全方位培养、引进、使用人才的重大部署，推动新时代人才工作取得历史性成就、发生历史性变革。</a:t>
              </a:r>
            </a:p>
          </p:txBody>
        </p:sp>
      </p:grpSp>
      <p:grpSp>
        <p:nvGrpSpPr>
          <p:cNvPr id="36" name="组合 35"/>
          <p:cNvGrpSpPr/>
          <p:nvPr/>
        </p:nvGrpSpPr>
        <p:grpSpPr>
          <a:xfrm>
            <a:off x="892629" y="4637256"/>
            <a:ext cx="10457543" cy="1738144"/>
            <a:chOff x="1161143" y="2195556"/>
            <a:chExt cx="10457543" cy="1738144"/>
          </a:xfrm>
        </p:grpSpPr>
        <p:sp>
          <p:nvSpPr>
            <p:cNvPr id="37" name="矩形 36"/>
            <p:cNvSpPr/>
            <p:nvPr/>
          </p:nvSpPr>
          <p:spPr bwMode="auto">
            <a:xfrm>
              <a:off x="1161143" y="2381670"/>
              <a:ext cx="10457543" cy="1552030"/>
            </a:xfrm>
            <a:prstGeom prst="rect">
              <a:avLst/>
            </a:prstGeom>
            <a:solidFill>
              <a:srgbClr val="FFFFFF"/>
            </a:solid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C00000"/>
                </a:solidFill>
                <a:effectLst/>
                <a:uLnTx/>
                <a:uFillTx/>
                <a:latin typeface="+mn-ea"/>
              </a:endParaRPr>
            </a:p>
          </p:txBody>
        </p:sp>
        <p:sp>
          <p:nvSpPr>
            <p:cNvPr id="38" name="箭头: 五边形 12"/>
            <p:cNvSpPr/>
            <p:nvPr/>
          </p:nvSpPr>
          <p:spPr bwMode="auto">
            <a:xfrm>
              <a:off x="1161144" y="2195556"/>
              <a:ext cx="3844470" cy="585323"/>
            </a:xfrm>
            <a:prstGeom prst="homePlate">
              <a:avLst>
                <a:gd name="adj" fmla="val 27136"/>
              </a:avLst>
            </a:prstGeom>
            <a:solidFill>
              <a:schemeClr val="accent1">
                <a:lumMod val="75000"/>
              </a:schemeClr>
            </a:solidFill>
            <a:ln w="38100" cap="flat" cmpd="sng" algn="ctr">
              <a:solidFill>
                <a:srgbClr val="FFFF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0" cap="none" spc="0" normalizeH="0" baseline="0" noProof="0">
                <a:ln>
                  <a:noFill/>
                </a:ln>
                <a:solidFill>
                  <a:srgbClr val="C00000"/>
                </a:solidFill>
                <a:effectLst/>
                <a:uLnTx/>
                <a:uFillTx/>
                <a:latin typeface="+mn-ea"/>
              </a:endParaRPr>
            </a:p>
          </p:txBody>
        </p:sp>
        <p:sp>
          <p:nvSpPr>
            <p:cNvPr id="39" name="矩形 38"/>
            <p:cNvSpPr/>
            <p:nvPr/>
          </p:nvSpPr>
          <p:spPr>
            <a:xfrm>
              <a:off x="1161144" y="2286059"/>
              <a:ext cx="3731822" cy="461665"/>
            </a:xfrm>
            <a:prstGeom prst="rect">
              <a:avLst/>
            </a:prstGeom>
          </p:spPr>
          <p:txBody>
            <a:bodyPr wrap="square">
              <a:spAutoFit/>
            </a:bodyPr>
            <a:lstStyle/>
            <a:p>
              <a:pPr algn="ctr" eaLnBrk="0" fontAlgn="base" hangingPunct="0">
                <a:spcBef>
                  <a:spcPct val="0"/>
                </a:spcBef>
                <a:spcAft>
                  <a:spcPct val="0"/>
                </a:spcAft>
              </a:pPr>
              <a:r>
                <a:rPr lang="zh-CN" altLang="en-US" sz="2400" b="1" dirty="0">
                  <a:solidFill>
                    <a:srgbClr val="FFFFFF"/>
                  </a:solidFill>
                  <a:latin typeface="+mn-ea"/>
                </a:rPr>
                <a:t>加强对人才工作的领导</a:t>
              </a:r>
            </a:p>
          </p:txBody>
        </p:sp>
        <p:sp>
          <p:nvSpPr>
            <p:cNvPr id="40" name="矩形 39"/>
            <p:cNvSpPr/>
            <p:nvPr/>
          </p:nvSpPr>
          <p:spPr>
            <a:xfrm>
              <a:off x="1669238" y="2971790"/>
              <a:ext cx="9472191" cy="708464"/>
            </a:xfrm>
            <a:prstGeom prst="rect">
              <a:avLst/>
            </a:prstGeom>
            <a:noFill/>
          </p:spPr>
          <p:txBody>
            <a:bodyPr wrap="square" rtlCol="0">
              <a:spAutoFit/>
            </a:bodyPr>
            <a:lstStyle/>
            <a:p>
              <a:pPr algn="just" fontAlgn="base" hangingPunct="0">
                <a:lnSpc>
                  <a:spcPct val="150000"/>
                </a:lnSpc>
                <a:spcBef>
                  <a:spcPct val="0"/>
                </a:spcBef>
                <a:spcAft>
                  <a:spcPct val="0"/>
                </a:spcAft>
              </a:pPr>
              <a:r>
                <a:rPr lang="zh-CN" altLang="en-US" sz="1400" dirty="0">
                  <a:latin typeface="+mn-ea"/>
                </a:rPr>
                <a:t>党对人才工作的领导全面加强，人才队伍快速壮大，人才效能持续增强，人才比较优势稳步增强，我国已经拥有一支规模宏大、素质优良、结构不断优化、作用日益突出的人才队伍，我国人才工作站在一个新的历史起点上。</a:t>
              </a:r>
            </a:p>
          </p:txBody>
        </p:sp>
      </p:grpSp>
      <p:pic>
        <p:nvPicPr>
          <p:cNvPr id="20" name="图片 19">
            <a:extLst>
              <a:ext uri="{FF2B5EF4-FFF2-40B4-BE49-F238E27FC236}">
                <a16:creationId xmlns:a16="http://schemas.microsoft.com/office/drawing/2014/main" id="{25702ACD-0D1C-4938-9230-CC5FB212F8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34242"/>
          <a:stretch/>
        </p:blipFill>
        <p:spPr>
          <a:xfrm>
            <a:off x="9398949" y="-806231"/>
            <a:ext cx="2784212" cy="1830838"/>
          </a:xfrm>
          <a:prstGeom prst="rect">
            <a:avLst/>
          </a:prstGeom>
        </p:spPr>
      </p:pic>
    </p:spTree>
  </p:cSld>
  <p:clrMapOvr>
    <a:masterClrMapping/>
  </p:clrMapOvr>
  <p:transition>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5"/>
</p:tagLst>
</file>

<file path=ppt/tags/tag10.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TOP" val="298.2717"/>
  <p:tag name="LEFT" val="453.0359"/>
  <p:tag name="WIDTH" val="482.2139"/>
  <p:tag name="HEIGHT" val="100.7653"/>
  <p:tag name="FONTSIZE" val="20.22"/>
  <p:tag name="MARGINBOTTOM" val="4.043543"/>
  <p:tag name="MARGINLEFT" val="8.087008"/>
  <p:tag name="MARGINRIGHT" val="8.087008"/>
  <p:tag name="MARGINTOP" val="4.043543"/>
  <p:tag name="LINERULEAFTER" val="0"/>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8"/>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8"/>
</p:tagLst>
</file>

<file path=ppt/theme/theme1.xml><?xml version="1.0" encoding="utf-8"?>
<a:theme xmlns:a="http://schemas.openxmlformats.org/drawingml/2006/main" name="1">
  <a:themeElements>
    <a:clrScheme name="Office">
      <a:dk1>
        <a:srgbClr val="000000"/>
      </a:dk1>
      <a:lt1>
        <a:srgbClr val="FFFFFF"/>
      </a:lt1>
      <a:dk2>
        <a:srgbClr val="778495"/>
      </a:dk2>
      <a:lt2>
        <a:srgbClr val="F0F0F0"/>
      </a:lt2>
      <a:accent1>
        <a:srgbClr val="F84D4D"/>
      </a:accent1>
      <a:accent2>
        <a:srgbClr val="FF6B42"/>
      </a:accent2>
      <a:accent3>
        <a:srgbClr val="5BA3EB"/>
      </a:accent3>
      <a:accent4>
        <a:srgbClr val="06BB9A"/>
      </a:accent4>
      <a:accent5>
        <a:srgbClr val="8E7EF0"/>
      </a:accent5>
      <a:accent6>
        <a:srgbClr val="F4B919"/>
      </a:accent6>
      <a:hlink>
        <a:srgbClr val="4472C4"/>
      </a:hlink>
      <a:folHlink>
        <a:srgbClr val="BFBFBF"/>
      </a:folHlink>
    </a:clrScheme>
    <a:fontScheme name="j2byi55a">
      <a:majorFont>
        <a:latin typeface="阿里巴巴普惠体 R"/>
        <a:ea typeface="阿里巴巴普惠体 R"/>
        <a:cs typeface=""/>
      </a:majorFont>
      <a:minorFont>
        <a:latin typeface="阿里巴巴普惠体 R"/>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雷锋PPT网www.LFPPT.com">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1574</Words>
  <PresentationFormat>宽屏</PresentationFormat>
  <Paragraphs>113</Paragraphs>
  <Slides>15</Slides>
  <Notes>15</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15</vt:i4>
      </vt:variant>
    </vt:vector>
  </HeadingPairs>
  <TitlesOfParts>
    <vt:vector size="28" baseType="lpstr">
      <vt:lpstr>阿里巴巴普惠体 R</vt:lpstr>
      <vt:lpstr>汉仪超粗宋简</vt:lpstr>
      <vt:lpstr>汉仪尚巍手书简</vt:lpstr>
      <vt:lpstr>锐字潮牌真言简2.0免费 大粗</vt:lpstr>
      <vt:lpstr>思源黑体 CN Normal</vt:lpstr>
      <vt:lpstr>字魂经典雅黑</vt:lpstr>
      <vt:lpstr>Arial</vt:lpstr>
      <vt:lpstr>Wingdings</vt:lpstr>
      <vt:lpstr>等线</vt:lpstr>
      <vt:lpstr>方正粗黑宋简体</vt:lpstr>
      <vt:lpstr>微软雅黑</vt:lpstr>
      <vt:lpstr>1</vt:lpstr>
      <vt:lpstr>雷锋PPT网www.LFPPT.com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2021-09-30T01:19:00Z</dcterms:created>
  <dcterms:modified xsi:type="dcterms:W3CDTF">2021-11-05T00:47:21Z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709249D5358F4487AB6D2DED6A24AC8E</vt:lpwstr>
  </property>
  <property fmtid="{D5CDD505-2E9C-101B-9397-08002B2CF9AE}" pid="3" name="KSOProductBuildVer">
    <vt:lpwstr>2052-11.1.0.10938</vt:lpwstr>
  </property>
</Properties>
</file>